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71"/>
  </p:notesMasterIdLst>
  <p:sldIdLst>
    <p:sldId id="256" r:id="rId2"/>
    <p:sldId id="264" r:id="rId3"/>
    <p:sldId id="361" r:id="rId4"/>
    <p:sldId id="325" r:id="rId5"/>
    <p:sldId id="324" r:id="rId6"/>
    <p:sldId id="322" r:id="rId7"/>
    <p:sldId id="283" r:id="rId8"/>
    <p:sldId id="327" r:id="rId9"/>
    <p:sldId id="362" r:id="rId10"/>
    <p:sldId id="332" r:id="rId11"/>
    <p:sldId id="388" r:id="rId12"/>
    <p:sldId id="364" r:id="rId13"/>
    <p:sldId id="334" r:id="rId14"/>
    <p:sldId id="360" r:id="rId15"/>
    <p:sldId id="295" r:id="rId16"/>
    <p:sldId id="335" r:id="rId17"/>
    <p:sldId id="274" r:id="rId18"/>
    <p:sldId id="431" r:id="rId19"/>
    <p:sldId id="437" r:id="rId20"/>
    <p:sldId id="436" r:id="rId21"/>
    <p:sldId id="277" r:id="rId22"/>
    <p:sldId id="438" r:id="rId23"/>
    <p:sldId id="373" r:id="rId24"/>
    <p:sldId id="440" r:id="rId25"/>
    <p:sldId id="441" r:id="rId26"/>
    <p:sldId id="442" r:id="rId27"/>
    <p:sldId id="443" r:id="rId28"/>
    <p:sldId id="444" r:id="rId29"/>
    <p:sldId id="445" r:id="rId30"/>
    <p:sldId id="446" r:id="rId31"/>
    <p:sldId id="447" r:id="rId32"/>
    <p:sldId id="457" r:id="rId33"/>
    <p:sldId id="458" r:id="rId34"/>
    <p:sldId id="304" r:id="rId35"/>
    <p:sldId id="359" r:id="rId36"/>
    <p:sldId id="393" r:id="rId37"/>
    <p:sldId id="293" r:id="rId38"/>
    <p:sldId id="379" r:id="rId39"/>
    <p:sldId id="381" r:id="rId40"/>
    <p:sldId id="382" r:id="rId41"/>
    <p:sldId id="307" r:id="rId42"/>
    <p:sldId id="366" r:id="rId43"/>
    <p:sldId id="365" r:id="rId44"/>
    <p:sldId id="367" r:id="rId45"/>
    <p:sldId id="308" r:id="rId46"/>
    <p:sldId id="313" r:id="rId47"/>
    <p:sldId id="315" r:id="rId48"/>
    <p:sldId id="317" r:id="rId49"/>
    <p:sldId id="319" r:id="rId50"/>
    <p:sldId id="320" r:id="rId51"/>
    <p:sldId id="448" r:id="rId52"/>
    <p:sldId id="449" r:id="rId53"/>
    <p:sldId id="450" r:id="rId54"/>
    <p:sldId id="451" r:id="rId55"/>
    <p:sldId id="452" r:id="rId56"/>
    <p:sldId id="453" r:id="rId57"/>
    <p:sldId id="454" r:id="rId58"/>
    <p:sldId id="455" r:id="rId59"/>
    <p:sldId id="456" r:id="rId60"/>
    <p:sldId id="396" r:id="rId61"/>
    <p:sldId id="417" r:id="rId62"/>
    <p:sldId id="420" r:id="rId63"/>
    <p:sldId id="394" r:id="rId64"/>
    <p:sldId id="400" r:id="rId65"/>
    <p:sldId id="397" r:id="rId66"/>
    <p:sldId id="401" r:id="rId67"/>
    <p:sldId id="403" r:id="rId68"/>
    <p:sldId id="405" r:id="rId69"/>
    <p:sldId id="439" r:id="rId7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24" autoAdjust="0"/>
    <p:restoredTop sz="94676" autoAdjust="0"/>
  </p:normalViewPr>
  <p:slideViewPr>
    <p:cSldViewPr>
      <p:cViewPr varScale="1">
        <p:scale>
          <a:sx n="82" d="100"/>
          <a:sy n="82" d="100"/>
        </p:scale>
        <p:origin x="1555" y="62"/>
      </p:cViewPr>
      <p:guideLst>
        <p:guide orient="horz" pos="2160"/>
        <p:guide pos="2880"/>
      </p:guideLst>
    </p:cSldViewPr>
  </p:slideViewPr>
  <p:outlineViewPr>
    <p:cViewPr>
      <p:scale>
        <a:sx n="33" d="100"/>
        <a:sy n="33" d="100"/>
      </p:scale>
      <p:origin x="0" y="16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9C5B1-07FC-421B-BDF3-97FA3C5A5C89}" type="datetimeFigureOut">
              <a:rPr lang="tr-TR" smtClean="0"/>
              <a:t>17.02.2026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BAFA75-77CC-41B2-851C-622BBD6C3386}" type="slidenum">
              <a:rPr lang="tr-TR" smtClean="0"/>
              <a:t>‹#›</a:t>
            </a:fld>
            <a:endParaRPr lang="tr-TR"/>
          </a:p>
        </p:txBody>
      </p:sp>
    </p:spTree>
    <p:extLst>
      <p:ext uri="{BB962C8B-B14F-4D97-AF65-F5344CB8AC3E}">
        <p14:creationId xmlns:p14="http://schemas.microsoft.com/office/powerpoint/2010/main" val="235349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4BAFA75-77CC-41B2-851C-622BBD6C3386}" type="slidenum">
              <a:rPr lang="tr-TR" smtClean="0"/>
              <a:t>3</a:t>
            </a:fld>
            <a:endParaRPr lang="tr-TR"/>
          </a:p>
        </p:txBody>
      </p:sp>
    </p:spTree>
    <p:extLst>
      <p:ext uri="{BB962C8B-B14F-4D97-AF65-F5344CB8AC3E}">
        <p14:creationId xmlns:p14="http://schemas.microsoft.com/office/powerpoint/2010/main" val="4048790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92231C4A-4E26-420C-A7BD-52C0F41DAAB0}" type="datetimeFigureOut">
              <a:rPr lang="tr-TR" smtClean="0"/>
              <a:t>17.02.2026</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C3094BA0-15C4-4220-A18F-53C8618D86FE}"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92231C4A-4E26-420C-A7BD-52C0F41DAAB0}" type="datetimeFigureOut">
              <a:rPr lang="tr-TR" smtClean="0"/>
              <a:t>17.02.2026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3094BA0-15C4-4220-A18F-53C8618D86FE}"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92231C4A-4E26-420C-A7BD-52C0F41DAAB0}" type="datetimeFigureOut">
              <a:rPr lang="tr-TR" smtClean="0"/>
              <a:t>17.02.2026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3094BA0-15C4-4220-A18F-53C8618D86FE}"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92231C4A-4E26-420C-A7BD-52C0F41DAAB0}" type="datetimeFigureOut">
              <a:rPr lang="tr-TR" smtClean="0"/>
              <a:t>17.02.2026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3094BA0-15C4-4220-A18F-53C8618D86FE}"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92231C4A-4E26-420C-A7BD-52C0F41DAAB0}" type="datetimeFigureOut">
              <a:rPr lang="tr-TR" smtClean="0"/>
              <a:t>17.02.2026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3094BA0-15C4-4220-A18F-53C8618D86FE}"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92231C4A-4E26-420C-A7BD-52C0F41DAAB0}" type="datetimeFigureOut">
              <a:rPr lang="tr-TR" smtClean="0"/>
              <a:t>17.02.2026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3094BA0-15C4-4220-A18F-53C8618D86FE}"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92231C4A-4E26-420C-A7BD-52C0F41DAAB0}" type="datetimeFigureOut">
              <a:rPr lang="tr-TR" smtClean="0"/>
              <a:t>17.02.2026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3094BA0-15C4-4220-A18F-53C8618D86FE}"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92231C4A-4E26-420C-A7BD-52C0F41DAAB0}" type="datetimeFigureOut">
              <a:rPr lang="tr-TR" smtClean="0"/>
              <a:t>17.02.2026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3094BA0-15C4-4220-A18F-53C8618D86FE}"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231C4A-4E26-420C-A7BD-52C0F41DAAB0}" type="datetimeFigureOut">
              <a:rPr lang="tr-TR" smtClean="0"/>
              <a:t>17.02.2026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3094BA0-15C4-4220-A18F-53C8618D86FE}"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92231C4A-4E26-420C-A7BD-52C0F41DAAB0}" type="datetimeFigureOut">
              <a:rPr lang="tr-TR" smtClean="0"/>
              <a:t>17.02.2026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3094BA0-15C4-4220-A18F-53C8618D86FE}"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92231C4A-4E26-420C-A7BD-52C0F41DAAB0}" type="datetimeFigureOut">
              <a:rPr lang="tr-TR" smtClean="0"/>
              <a:t>17.02.2026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C3094BA0-15C4-4220-A18F-53C8618D86FE}"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400000"/>
              </a:schemeClr>
            </a:gs>
            <a:gs pos="22000">
              <a:schemeClr val="bg2">
                <a:tint val="83000"/>
                <a:satMod val="320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2231C4A-4E26-420C-A7BD-52C0F41DAAB0}" type="datetimeFigureOut">
              <a:rPr lang="tr-TR" smtClean="0"/>
              <a:t>17.02.2026</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3094BA0-15C4-4220-A18F-53C8618D86FE}"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ctrTitle" idx="4294967295"/>
          </p:nvPr>
        </p:nvSpPr>
        <p:spPr>
          <a:xfrm>
            <a:off x="755576" y="2204864"/>
            <a:ext cx="7851775" cy="1828800"/>
          </a:xfrm>
        </p:spPr>
        <p:txBody>
          <a:bodyPr>
            <a:normAutofit/>
          </a:bodyPr>
          <a:lstStyle/>
          <a:p>
            <a:pPr algn="ctr"/>
            <a:r>
              <a:rPr lang="tr-TR" dirty="0" smtClean="0">
                <a:solidFill>
                  <a:schemeClr val="accent4"/>
                </a:solidFill>
              </a:rPr>
              <a:t>AKADEMİK PERSONEL EK DERS ÖDEMELERİ</a:t>
            </a:r>
            <a:endParaRPr lang="tr-TR" dirty="0">
              <a:solidFill>
                <a:schemeClr val="accent4"/>
              </a:solidFill>
            </a:endParaRPr>
          </a:p>
        </p:txBody>
      </p:sp>
    </p:spTree>
    <p:extLst>
      <p:ext uri="{BB962C8B-B14F-4D97-AF65-F5344CB8AC3E}">
        <p14:creationId xmlns:p14="http://schemas.microsoft.com/office/powerpoint/2010/main" val="4031135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a:solidFill>
                  <a:srgbClr val="10CF9B"/>
                </a:solidFill>
                <a:latin typeface="Times New Roman"/>
                <a:ea typeface="Times New Roman"/>
                <a:cs typeface="Times New Roman"/>
              </a:rPr>
              <a:t>DERS YÜKÜ TESPİTİ VE EK DERS ÜCRETİ ÖDEMELERİNDE UYULACAK ESASLAR</a:t>
            </a:r>
            <a:r>
              <a:rPr lang="tr-TR" sz="2600" b="1" dirty="0">
                <a:solidFill>
                  <a:srgbClr val="10CF9B"/>
                </a:solidFill>
                <a:latin typeface="Times New Roman"/>
                <a:ea typeface="Times New Roman"/>
                <a:cs typeface="Times New Roman"/>
              </a:rPr>
              <a:t/>
            </a:r>
            <a:br>
              <a:rPr lang="tr-TR" sz="2600" b="1" dirty="0">
                <a:solidFill>
                  <a:srgbClr val="10CF9B"/>
                </a:solidFill>
                <a:latin typeface="Times New Roman"/>
                <a:ea typeface="Times New Roman"/>
                <a:cs typeface="Times New Roman"/>
              </a:rPr>
            </a:br>
            <a:r>
              <a:rPr lang="tr-TR" sz="2600" b="1" dirty="0">
                <a:solidFill>
                  <a:srgbClr val="10CF9B"/>
                </a:solidFill>
                <a:latin typeface="Times New Roman"/>
                <a:ea typeface="Times New Roman"/>
                <a:cs typeface="Times New Roman"/>
              </a:rPr>
              <a:t>Madde </a:t>
            </a:r>
            <a:r>
              <a:rPr lang="tr-TR" sz="2600" b="1" dirty="0" smtClean="0">
                <a:solidFill>
                  <a:srgbClr val="10CF9B"/>
                </a:solidFill>
                <a:latin typeface="Times New Roman"/>
                <a:ea typeface="Times New Roman"/>
                <a:cs typeface="Times New Roman"/>
              </a:rPr>
              <a:t>2/a</a:t>
            </a:r>
            <a:endParaRPr lang="tr-TR" dirty="0"/>
          </a:p>
        </p:txBody>
      </p:sp>
      <p:sp>
        <p:nvSpPr>
          <p:cNvPr id="3" name="İçerik Yer Tutucusu 2"/>
          <p:cNvSpPr>
            <a:spLocks noGrp="1"/>
          </p:cNvSpPr>
          <p:nvPr>
            <p:ph idx="1"/>
          </p:nvPr>
        </p:nvSpPr>
        <p:spPr/>
        <p:txBody>
          <a:bodyPr>
            <a:normAutofit/>
          </a:bodyPr>
          <a:lstStyle/>
          <a:p>
            <a:r>
              <a:rPr lang="tr-TR" u="sng" dirty="0"/>
              <a:t>Teorik Dersler</a:t>
            </a:r>
            <a:r>
              <a:rPr lang="tr-TR" dirty="0"/>
              <a:t>: Haftalık ders programında yer alan, günü, saati ve yeri belirlenmiş, öğrenciye hitap eden, öğretim elemanının aktif olarak katıldığı eğitim - öğretim faaliyetleri olup, </a:t>
            </a:r>
            <a:r>
              <a:rPr lang="tr-TR" u="sng" dirty="0">
                <a:solidFill>
                  <a:srgbClr val="FFFF00"/>
                </a:solidFill>
              </a:rPr>
              <a:t>her ders saati bir ders yüküne eş değerdir</a:t>
            </a:r>
            <a:r>
              <a:rPr lang="tr-TR" dirty="0">
                <a:solidFill>
                  <a:srgbClr val="FFFF00"/>
                </a:solidFill>
              </a:rPr>
              <a:t>. </a:t>
            </a:r>
            <a:endParaRPr lang="tr-TR" dirty="0"/>
          </a:p>
        </p:txBody>
      </p:sp>
    </p:spTree>
    <p:extLst>
      <p:ext uri="{BB962C8B-B14F-4D97-AF65-F5344CB8AC3E}">
        <p14:creationId xmlns:p14="http://schemas.microsoft.com/office/powerpoint/2010/main" val="23972561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200" b="1" dirty="0">
                <a:solidFill>
                  <a:srgbClr val="10CF9B"/>
                </a:solidFill>
                <a:latin typeface="Times New Roman"/>
                <a:ea typeface="Times New Roman"/>
                <a:cs typeface="Times New Roman"/>
              </a:rPr>
              <a:t>DERS YÜKÜ TESPİTİ VE EK DERS ÜCRETİ ÖDEMELERİNDE UYULACAK ESASLAR</a:t>
            </a:r>
            <a:r>
              <a:rPr lang="tr-TR" sz="2600" b="1" dirty="0">
                <a:solidFill>
                  <a:srgbClr val="10CF9B"/>
                </a:solidFill>
                <a:latin typeface="Times New Roman"/>
                <a:ea typeface="Times New Roman"/>
                <a:cs typeface="Times New Roman"/>
              </a:rPr>
              <a:t/>
            </a:r>
            <a:br>
              <a:rPr lang="tr-TR" sz="2600" b="1" dirty="0">
                <a:solidFill>
                  <a:srgbClr val="10CF9B"/>
                </a:solidFill>
                <a:latin typeface="Times New Roman"/>
                <a:ea typeface="Times New Roman"/>
                <a:cs typeface="Times New Roman"/>
              </a:rPr>
            </a:br>
            <a:r>
              <a:rPr lang="tr-TR" sz="2600" b="1" dirty="0">
                <a:solidFill>
                  <a:srgbClr val="10CF9B"/>
                </a:solidFill>
                <a:latin typeface="Times New Roman"/>
                <a:ea typeface="Times New Roman"/>
                <a:cs typeface="Times New Roman"/>
              </a:rPr>
              <a:t>Madde 2/a</a:t>
            </a:r>
            <a:endParaRPr lang="tr-TR" dirty="0"/>
          </a:p>
        </p:txBody>
      </p:sp>
      <p:sp>
        <p:nvSpPr>
          <p:cNvPr id="3" name="İçerik Yer Tutucusu 2"/>
          <p:cNvSpPr>
            <a:spLocks noGrp="1"/>
          </p:cNvSpPr>
          <p:nvPr>
            <p:ph idx="1"/>
          </p:nvPr>
        </p:nvSpPr>
        <p:spPr/>
        <p:txBody>
          <a:bodyPr/>
          <a:lstStyle/>
          <a:p>
            <a:r>
              <a:rPr lang="tr-TR" dirty="0" smtClean="0"/>
              <a:t>……….Bu </a:t>
            </a:r>
            <a:r>
              <a:rPr lang="tr-TR" dirty="0"/>
              <a:t>dersler </a:t>
            </a:r>
            <a:r>
              <a:rPr lang="tr-TR" dirty="0" smtClean="0"/>
              <a:t>(teorik dersler) ön </a:t>
            </a:r>
            <a:r>
              <a:rPr lang="tr-TR" dirty="0"/>
              <a:t>lisans, lisans ve lisansüstü (yüksek lisans, doktora, tıpta uzmanlık, sanatta yeterlik) düzeyde açılabilir. Benzer tez konularında çalışan lisansüstü öğrenciler için ilgili yönetmeliklere uygun olarak açılabilecek </a:t>
            </a:r>
            <a:r>
              <a:rPr lang="tr-TR" dirty="0">
                <a:solidFill>
                  <a:srgbClr val="FFFF00"/>
                </a:solidFill>
              </a:rPr>
              <a:t>uzmanlık alan dersleri de </a:t>
            </a:r>
            <a:r>
              <a:rPr lang="tr-TR" dirty="0"/>
              <a:t>yukarıdaki koşulları sağlamak kaydıyla </a:t>
            </a:r>
            <a:r>
              <a:rPr lang="tr-TR" u="sng" dirty="0"/>
              <a:t>bu kapsamda değerlendirilir……….</a:t>
            </a:r>
          </a:p>
          <a:p>
            <a:endParaRPr lang="tr-TR" dirty="0"/>
          </a:p>
        </p:txBody>
      </p:sp>
    </p:spTree>
    <p:extLst>
      <p:ext uri="{BB962C8B-B14F-4D97-AF65-F5344CB8AC3E}">
        <p14:creationId xmlns:p14="http://schemas.microsoft.com/office/powerpoint/2010/main" val="2594502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683568" y="548680"/>
            <a:ext cx="7772400" cy="1363662"/>
          </a:xfrm>
        </p:spPr>
        <p:txBody>
          <a:bodyPr>
            <a:normAutofit/>
          </a:bodyPr>
          <a:lstStyle/>
          <a:p>
            <a:r>
              <a:rPr lang="tr-TR" sz="2800" b="1" dirty="0">
                <a:solidFill>
                  <a:srgbClr val="10CF9B"/>
                </a:solidFill>
                <a:latin typeface="Times New Roman"/>
                <a:ea typeface="Times New Roman"/>
                <a:cs typeface="Times New Roman"/>
              </a:rPr>
              <a:t>DERS YÜKÜ TESPİTİ VE EK DERS ÜCRETİ ÖDEMELERİNDE UYULACAK ESASLAR</a:t>
            </a:r>
            <a:br>
              <a:rPr lang="tr-TR" sz="2800" b="1" dirty="0">
                <a:solidFill>
                  <a:srgbClr val="10CF9B"/>
                </a:solidFill>
                <a:latin typeface="Times New Roman"/>
                <a:ea typeface="Times New Roman"/>
                <a:cs typeface="Times New Roman"/>
              </a:rPr>
            </a:br>
            <a:r>
              <a:rPr lang="tr-TR" sz="2800" b="1" dirty="0">
                <a:solidFill>
                  <a:srgbClr val="10CF9B"/>
                </a:solidFill>
                <a:latin typeface="Times New Roman"/>
                <a:ea typeface="Times New Roman"/>
                <a:cs typeface="Times New Roman"/>
              </a:rPr>
              <a:t>Madde </a:t>
            </a:r>
            <a:r>
              <a:rPr lang="tr-TR" sz="2800" b="1" dirty="0" smtClean="0">
                <a:solidFill>
                  <a:srgbClr val="10CF9B"/>
                </a:solidFill>
                <a:latin typeface="Times New Roman"/>
                <a:ea typeface="Times New Roman"/>
                <a:cs typeface="Times New Roman"/>
              </a:rPr>
              <a:t>2/a</a:t>
            </a:r>
            <a:endParaRPr lang="tr-TR" sz="2800" dirty="0"/>
          </a:p>
        </p:txBody>
      </p:sp>
      <p:sp>
        <p:nvSpPr>
          <p:cNvPr id="5" name="Dikdörtgen 4"/>
          <p:cNvSpPr/>
          <p:nvPr/>
        </p:nvSpPr>
        <p:spPr>
          <a:xfrm>
            <a:off x="179512" y="2132856"/>
            <a:ext cx="8856984" cy="3539430"/>
          </a:xfrm>
          <a:prstGeom prst="rect">
            <a:avLst/>
          </a:prstGeom>
        </p:spPr>
        <p:txBody>
          <a:bodyPr wrap="square">
            <a:spAutoFit/>
          </a:bodyPr>
          <a:lstStyle/>
          <a:p>
            <a:r>
              <a:rPr lang="tr-TR" sz="2800" dirty="0">
                <a:solidFill>
                  <a:prstClr val="white"/>
                </a:solidFill>
              </a:rPr>
              <a:t>Uzmanlık alan dersleri, Enstitü Yönetim Kurulunca tez danışmanının atandığı tarihte başlar ve Enstitü Yönetim Kurulunun öğrencinin mezuniyetine karar verdiği tarihe kadar devam eder. </a:t>
            </a:r>
            <a:r>
              <a:rPr lang="tr-TR" sz="2800" u="sng" dirty="0">
                <a:solidFill>
                  <a:srgbClr val="FFFF00"/>
                </a:solidFill>
              </a:rPr>
              <a:t>Bu dersler yarı yıl ve yaz tatillerinde de devam edebilir. </a:t>
            </a:r>
            <a:endParaRPr lang="tr-TR" sz="2800" u="sng" dirty="0" smtClean="0">
              <a:solidFill>
                <a:srgbClr val="FFFF00"/>
              </a:solidFill>
            </a:endParaRPr>
          </a:p>
          <a:p>
            <a:r>
              <a:rPr lang="tr-TR" sz="2800" u="sng" dirty="0"/>
              <a:t>Yaz ve yarı yıl tatillerinde yapılan öğretim için verilecek ek ders ücretinin hesabında ders yükü dikkate alınmaz. </a:t>
            </a:r>
          </a:p>
          <a:p>
            <a:endParaRPr lang="tr-TR" sz="2800" u="sng" dirty="0">
              <a:solidFill>
                <a:srgbClr val="FFFF00"/>
              </a:solidFill>
            </a:endParaRPr>
          </a:p>
        </p:txBody>
      </p:sp>
    </p:spTree>
    <p:extLst>
      <p:ext uri="{BB962C8B-B14F-4D97-AF65-F5344CB8AC3E}">
        <p14:creationId xmlns:p14="http://schemas.microsoft.com/office/powerpoint/2010/main" val="352234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a:solidFill>
                  <a:srgbClr val="10CF9B"/>
                </a:solidFill>
                <a:latin typeface="Times New Roman"/>
                <a:ea typeface="Times New Roman"/>
                <a:cs typeface="Times New Roman"/>
              </a:rPr>
              <a:t>DERS YÜKÜ TESPİTİ VE EK DERS ÜCRETİ ÖDEMELERİNDE UYULACAK ESASLAR</a:t>
            </a:r>
            <a:r>
              <a:rPr lang="tr-TR" sz="2600" b="1" dirty="0">
                <a:solidFill>
                  <a:srgbClr val="10CF9B"/>
                </a:solidFill>
                <a:latin typeface="Times New Roman"/>
                <a:ea typeface="Times New Roman"/>
                <a:cs typeface="Times New Roman"/>
              </a:rPr>
              <a:t/>
            </a:r>
            <a:br>
              <a:rPr lang="tr-TR" sz="2600" b="1" dirty="0">
                <a:solidFill>
                  <a:srgbClr val="10CF9B"/>
                </a:solidFill>
                <a:latin typeface="Times New Roman"/>
                <a:ea typeface="Times New Roman"/>
                <a:cs typeface="Times New Roman"/>
              </a:rPr>
            </a:br>
            <a:r>
              <a:rPr lang="tr-TR" sz="2600" b="1" dirty="0">
                <a:solidFill>
                  <a:srgbClr val="10CF9B"/>
                </a:solidFill>
                <a:latin typeface="Times New Roman"/>
                <a:ea typeface="Times New Roman"/>
                <a:cs typeface="Times New Roman"/>
              </a:rPr>
              <a:t>Madde </a:t>
            </a:r>
            <a:r>
              <a:rPr lang="tr-TR" sz="2600" b="1" dirty="0" smtClean="0">
                <a:solidFill>
                  <a:srgbClr val="10CF9B"/>
                </a:solidFill>
                <a:latin typeface="Times New Roman"/>
                <a:ea typeface="Times New Roman"/>
                <a:cs typeface="Times New Roman"/>
              </a:rPr>
              <a:t>2/b</a:t>
            </a:r>
            <a:endParaRPr lang="tr-TR" dirty="0"/>
          </a:p>
        </p:txBody>
      </p:sp>
      <p:sp>
        <p:nvSpPr>
          <p:cNvPr id="3" name="İçerik Yer Tutucusu 2"/>
          <p:cNvSpPr>
            <a:spLocks noGrp="1"/>
          </p:cNvSpPr>
          <p:nvPr>
            <p:ph idx="1"/>
          </p:nvPr>
        </p:nvSpPr>
        <p:spPr/>
        <p:txBody>
          <a:bodyPr>
            <a:normAutofit fontScale="92500"/>
          </a:bodyPr>
          <a:lstStyle/>
          <a:p>
            <a:r>
              <a:rPr lang="tr-TR" dirty="0"/>
              <a:t> </a:t>
            </a:r>
            <a:r>
              <a:rPr lang="tr-TR" u="sng" dirty="0" smtClean="0"/>
              <a:t>Diğer </a:t>
            </a:r>
            <a:r>
              <a:rPr lang="tr-TR" u="sng" dirty="0"/>
              <a:t>Faaliyetler</a:t>
            </a:r>
            <a:r>
              <a:rPr lang="tr-TR" dirty="0"/>
              <a:t>: Teorik dersler dışındaki tüm eğitim- öğretim faaliyetlerini kapsar</a:t>
            </a:r>
            <a:r>
              <a:rPr lang="tr-TR" dirty="0" smtClean="0"/>
              <a:t>.</a:t>
            </a:r>
            <a:endParaRPr lang="tr-TR" dirty="0"/>
          </a:p>
          <a:p>
            <a:r>
              <a:rPr lang="tr-TR" dirty="0" smtClean="0"/>
              <a:t>Haftalık </a:t>
            </a:r>
            <a:r>
              <a:rPr lang="tr-TR" dirty="0"/>
              <a:t>ders programında günü, yeri, saati belirlenmiş, </a:t>
            </a:r>
            <a:endParaRPr lang="tr-TR" dirty="0" smtClean="0"/>
          </a:p>
          <a:p>
            <a:r>
              <a:rPr lang="tr-TR" dirty="0" smtClean="0"/>
              <a:t>öğrenciye </a:t>
            </a:r>
            <a:r>
              <a:rPr lang="tr-TR" dirty="0"/>
              <a:t>hitap eden, </a:t>
            </a:r>
            <a:endParaRPr lang="tr-TR" dirty="0" smtClean="0"/>
          </a:p>
          <a:p>
            <a:r>
              <a:rPr lang="tr-TR" dirty="0" smtClean="0"/>
              <a:t>öğrencilerin </a:t>
            </a:r>
            <a:r>
              <a:rPr lang="tr-TR" dirty="0"/>
              <a:t>aktif olarak katıldığı </a:t>
            </a:r>
            <a:endParaRPr lang="tr-TR" dirty="0" smtClean="0"/>
          </a:p>
          <a:p>
            <a:r>
              <a:rPr lang="tr-TR" dirty="0" smtClean="0"/>
              <a:t>uygulamalı </a:t>
            </a:r>
            <a:r>
              <a:rPr lang="tr-TR" dirty="0"/>
              <a:t>dersler ile teorik derslerin </a:t>
            </a:r>
            <a:r>
              <a:rPr lang="tr-TR" dirty="0" smtClean="0"/>
              <a:t>uygulamaları,</a:t>
            </a:r>
          </a:p>
          <a:p>
            <a:r>
              <a:rPr lang="tr-TR" dirty="0" smtClean="0"/>
              <a:t>laboratuvar</a:t>
            </a:r>
            <a:r>
              <a:rPr lang="tr-TR" dirty="0"/>
              <a:t>, </a:t>
            </a:r>
            <a:endParaRPr lang="tr-TR" dirty="0" smtClean="0"/>
          </a:p>
          <a:p>
            <a:r>
              <a:rPr lang="tr-TR" dirty="0" smtClean="0"/>
              <a:t>tıbbi </a:t>
            </a:r>
            <a:r>
              <a:rPr lang="tr-TR" dirty="0"/>
              <a:t>ve cerrahi klinik uygulamaları</a:t>
            </a:r>
            <a:r>
              <a:rPr lang="tr-TR" dirty="0" smtClean="0"/>
              <a:t>,</a:t>
            </a:r>
          </a:p>
          <a:p>
            <a:pPr marL="0" indent="0">
              <a:buNone/>
            </a:pPr>
            <a:r>
              <a:rPr lang="tr-TR" dirty="0" smtClean="0"/>
              <a:t> </a:t>
            </a:r>
            <a:r>
              <a:rPr lang="tr-TR" dirty="0"/>
              <a:t>seminer ve diğer benzeri faaliyetlerin </a:t>
            </a:r>
            <a:endParaRPr lang="tr-TR" dirty="0" smtClean="0"/>
          </a:p>
          <a:p>
            <a:pPr marL="0" indent="0">
              <a:buNone/>
            </a:pPr>
            <a:r>
              <a:rPr lang="tr-TR" u="sng" dirty="0" smtClean="0">
                <a:solidFill>
                  <a:srgbClr val="FFFF00"/>
                </a:solidFill>
              </a:rPr>
              <a:t>her </a:t>
            </a:r>
            <a:r>
              <a:rPr lang="tr-TR" u="sng" dirty="0">
                <a:solidFill>
                  <a:srgbClr val="FFFF00"/>
                </a:solidFill>
              </a:rPr>
              <a:t>ders saati bir ders yüküdür.</a:t>
            </a:r>
          </a:p>
          <a:p>
            <a:endParaRPr lang="tr-TR" dirty="0">
              <a:solidFill>
                <a:srgbClr val="FFFF00"/>
              </a:solidFill>
            </a:endParaRPr>
          </a:p>
        </p:txBody>
      </p:sp>
    </p:spTree>
    <p:extLst>
      <p:ext uri="{BB962C8B-B14F-4D97-AF65-F5344CB8AC3E}">
        <p14:creationId xmlns:p14="http://schemas.microsoft.com/office/powerpoint/2010/main" val="4070739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200" b="1" dirty="0">
                <a:solidFill>
                  <a:srgbClr val="10CF9B"/>
                </a:solidFill>
                <a:latin typeface="Times New Roman"/>
                <a:ea typeface="Times New Roman"/>
                <a:cs typeface="Times New Roman"/>
              </a:rPr>
              <a:t>DERS YÜKÜ TESPİTİ VE EK DERS ÜCRETİ ÖDEMELERİNDE UYULACAK ESASLAR</a:t>
            </a:r>
            <a:r>
              <a:rPr lang="tr-TR" sz="2600" b="1" dirty="0">
                <a:solidFill>
                  <a:srgbClr val="10CF9B"/>
                </a:solidFill>
                <a:latin typeface="Times New Roman"/>
                <a:ea typeface="Times New Roman"/>
                <a:cs typeface="Times New Roman"/>
              </a:rPr>
              <a:t/>
            </a:r>
            <a:br>
              <a:rPr lang="tr-TR" sz="2600" b="1" dirty="0">
                <a:solidFill>
                  <a:srgbClr val="10CF9B"/>
                </a:solidFill>
                <a:latin typeface="Times New Roman"/>
                <a:ea typeface="Times New Roman"/>
                <a:cs typeface="Times New Roman"/>
              </a:rPr>
            </a:br>
            <a:r>
              <a:rPr lang="tr-TR" sz="2600" b="1" dirty="0">
                <a:solidFill>
                  <a:srgbClr val="10CF9B"/>
                </a:solidFill>
                <a:latin typeface="Times New Roman"/>
                <a:ea typeface="Times New Roman"/>
                <a:cs typeface="Times New Roman"/>
              </a:rPr>
              <a:t>Madde 2/b</a:t>
            </a:r>
            <a:endParaRPr lang="tr-TR" dirty="0"/>
          </a:p>
        </p:txBody>
      </p:sp>
      <p:sp>
        <p:nvSpPr>
          <p:cNvPr id="3" name="İçerik Yer Tutucusu 2"/>
          <p:cNvSpPr>
            <a:spLocks noGrp="1"/>
          </p:cNvSpPr>
          <p:nvPr>
            <p:ph idx="1"/>
          </p:nvPr>
        </p:nvSpPr>
        <p:spPr/>
        <p:txBody>
          <a:bodyPr/>
          <a:lstStyle/>
          <a:p>
            <a:r>
              <a:rPr lang="tr-TR" dirty="0" smtClean="0"/>
              <a:t>Bitirme </a:t>
            </a:r>
            <a:r>
              <a:rPr lang="tr-TR" dirty="0"/>
              <a:t>ödevi, </a:t>
            </a:r>
            <a:endParaRPr lang="tr-TR" dirty="0" smtClean="0"/>
          </a:p>
          <a:p>
            <a:r>
              <a:rPr lang="tr-TR" dirty="0"/>
              <a:t>B</a:t>
            </a:r>
            <a:r>
              <a:rPr lang="tr-TR" dirty="0" smtClean="0"/>
              <a:t>itirme </a:t>
            </a:r>
            <a:r>
              <a:rPr lang="tr-TR" dirty="0"/>
              <a:t>projesi, </a:t>
            </a:r>
            <a:endParaRPr lang="tr-TR" dirty="0" smtClean="0"/>
          </a:p>
          <a:p>
            <a:r>
              <a:rPr lang="tr-TR" dirty="0"/>
              <a:t>D</a:t>
            </a:r>
            <a:r>
              <a:rPr lang="tr-TR" dirty="0" smtClean="0"/>
              <a:t>iploma </a:t>
            </a:r>
            <a:r>
              <a:rPr lang="tr-TR" dirty="0"/>
              <a:t>projesi, </a:t>
            </a:r>
            <a:endParaRPr lang="tr-TR" dirty="0" smtClean="0"/>
          </a:p>
          <a:p>
            <a:r>
              <a:rPr lang="tr-TR" dirty="0"/>
              <a:t>P</a:t>
            </a:r>
            <a:r>
              <a:rPr lang="tr-TR" dirty="0" smtClean="0"/>
              <a:t>roje </a:t>
            </a:r>
            <a:r>
              <a:rPr lang="tr-TR" dirty="0"/>
              <a:t>ve staj raporu </a:t>
            </a:r>
            <a:r>
              <a:rPr lang="tr-TR" dirty="0" smtClean="0"/>
              <a:t>değerlendirme gibi eğitim-öğretim faaliyetleri için;</a:t>
            </a:r>
          </a:p>
          <a:p>
            <a:pPr marL="0" indent="0">
              <a:buNone/>
            </a:pPr>
            <a:r>
              <a:rPr lang="tr-TR" dirty="0" smtClean="0">
                <a:solidFill>
                  <a:srgbClr val="FFFF00"/>
                </a:solidFill>
              </a:rPr>
              <a:t>        Öğrenci </a:t>
            </a:r>
            <a:r>
              <a:rPr lang="tr-TR" dirty="0">
                <a:solidFill>
                  <a:srgbClr val="FFFF00"/>
                </a:solidFill>
              </a:rPr>
              <a:t>sayısına bakılmaksızın </a:t>
            </a:r>
            <a:r>
              <a:rPr lang="tr-TR" dirty="0" smtClean="0">
                <a:solidFill>
                  <a:srgbClr val="FFFF00"/>
                </a:solidFill>
              </a:rPr>
              <a:t>ilgili öğretim elemanına toplam 2 </a:t>
            </a:r>
            <a:r>
              <a:rPr lang="tr-TR" dirty="0">
                <a:solidFill>
                  <a:srgbClr val="FFFF00"/>
                </a:solidFill>
              </a:rPr>
              <a:t>saat /hafta uygulamalı ders yükü yüklenmiş sayılır. </a:t>
            </a:r>
          </a:p>
          <a:p>
            <a:endParaRPr lang="tr-TR" dirty="0"/>
          </a:p>
          <a:p>
            <a:endParaRPr lang="tr-TR" dirty="0"/>
          </a:p>
        </p:txBody>
      </p:sp>
    </p:spTree>
    <p:extLst>
      <p:ext uri="{BB962C8B-B14F-4D97-AF65-F5344CB8AC3E}">
        <p14:creationId xmlns:p14="http://schemas.microsoft.com/office/powerpoint/2010/main" val="37486413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b="1" dirty="0" smtClean="0">
                <a:solidFill>
                  <a:srgbClr val="10CF9B"/>
                </a:solidFill>
                <a:latin typeface="Times New Roman"/>
                <a:ea typeface="Times New Roman"/>
                <a:cs typeface="Times New Roman"/>
              </a:rPr>
              <a:t>DERS </a:t>
            </a:r>
            <a:r>
              <a:rPr lang="tr-TR" sz="2400" b="1" dirty="0">
                <a:solidFill>
                  <a:srgbClr val="10CF9B"/>
                </a:solidFill>
                <a:latin typeface="Times New Roman"/>
                <a:ea typeface="Times New Roman"/>
                <a:cs typeface="Times New Roman"/>
              </a:rPr>
              <a:t>YÜKÜ TESPİTİ VE EK DERS ÜCRETİ ÖDEMELERİNDE UYULACAK </a:t>
            </a:r>
            <a:r>
              <a:rPr lang="tr-TR" sz="2400" b="1" dirty="0" smtClean="0">
                <a:solidFill>
                  <a:srgbClr val="10CF9B"/>
                </a:solidFill>
                <a:latin typeface="Times New Roman"/>
                <a:ea typeface="Times New Roman"/>
                <a:cs typeface="Times New Roman"/>
              </a:rPr>
              <a:t>ESASLAR </a:t>
            </a:r>
            <a:br>
              <a:rPr lang="tr-TR" sz="2400" b="1" dirty="0" smtClean="0">
                <a:solidFill>
                  <a:srgbClr val="10CF9B"/>
                </a:solidFill>
                <a:latin typeface="Times New Roman"/>
                <a:ea typeface="Times New Roman"/>
                <a:cs typeface="Times New Roman"/>
              </a:rPr>
            </a:br>
            <a:r>
              <a:rPr lang="tr-TR" sz="2400" b="1" dirty="0" smtClean="0">
                <a:solidFill>
                  <a:srgbClr val="10CF9B"/>
                </a:solidFill>
                <a:latin typeface="Times New Roman"/>
                <a:ea typeface="Times New Roman"/>
                <a:cs typeface="Times New Roman"/>
              </a:rPr>
              <a:t>Madde3/a</a:t>
            </a:r>
            <a:endParaRPr lang="tr-TR" dirty="0"/>
          </a:p>
        </p:txBody>
      </p:sp>
      <p:sp>
        <p:nvSpPr>
          <p:cNvPr id="3" name="İçerik Yer Tutucusu 2"/>
          <p:cNvSpPr>
            <a:spLocks noGrp="1"/>
          </p:cNvSpPr>
          <p:nvPr>
            <p:ph idx="1"/>
          </p:nvPr>
        </p:nvSpPr>
        <p:spPr>
          <a:xfrm>
            <a:off x="457200" y="1935480"/>
            <a:ext cx="8229600" cy="2213600"/>
          </a:xfrm>
        </p:spPr>
        <p:txBody>
          <a:bodyPr/>
          <a:lstStyle/>
          <a:p>
            <a:r>
              <a:rPr lang="tr-TR" dirty="0" smtClean="0"/>
              <a:t>Haftalık </a:t>
            </a:r>
            <a:r>
              <a:rPr lang="tr-TR" dirty="0"/>
              <a:t>ders yükünün tamamlanmasında ve ek ders ücretinin hesabında, </a:t>
            </a:r>
            <a:r>
              <a:rPr lang="tr-TR" u="sng" dirty="0"/>
              <a:t>teorik dersler dışındaki faaliyetlerin </a:t>
            </a:r>
            <a:r>
              <a:rPr lang="tr-TR" u="sng" dirty="0" smtClean="0">
                <a:solidFill>
                  <a:srgbClr val="FFFF00"/>
                </a:solidFill>
              </a:rPr>
              <a:t>en </a:t>
            </a:r>
            <a:r>
              <a:rPr lang="tr-TR" u="sng" dirty="0">
                <a:solidFill>
                  <a:srgbClr val="FFFF00"/>
                </a:solidFill>
              </a:rPr>
              <a:t>fazla </a:t>
            </a:r>
            <a:r>
              <a:rPr lang="tr-TR" u="sng" dirty="0" smtClean="0">
                <a:solidFill>
                  <a:srgbClr val="FFFF00"/>
                </a:solidFill>
              </a:rPr>
              <a:t>10 </a:t>
            </a:r>
            <a:r>
              <a:rPr lang="tr-TR" u="sng" dirty="0">
                <a:solidFill>
                  <a:srgbClr val="FFFF00"/>
                </a:solidFill>
              </a:rPr>
              <a:t>saatlik kısmı dikkate </a:t>
            </a:r>
            <a:r>
              <a:rPr lang="tr-TR" u="sng" dirty="0" smtClean="0">
                <a:solidFill>
                  <a:srgbClr val="FFFF00"/>
                </a:solidFill>
              </a:rPr>
              <a:t>alınır, </a:t>
            </a:r>
            <a:r>
              <a:rPr lang="tr-TR" u="sng" dirty="0" smtClean="0"/>
              <a:t>10 </a:t>
            </a:r>
            <a:r>
              <a:rPr lang="tr-TR" u="sng" dirty="0"/>
              <a:t>saati aşan kısım için ek ders ücreti ödenmez</a:t>
            </a:r>
            <a:r>
              <a:rPr lang="tr-TR" dirty="0"/>
              <a:t>. </a:t>
            </a:r>
          </a:p>
          <a:p>
            <a:endParaRPr lang="tr-TR" dirty="0"/>
          </a:p>
        </p:txBody>
      </p:sp>
    </p:spTree>
    <p:extLst>
      <p:ext uri="{BB962C8B-B14F-4D97-AF65-F5344CB8AC3E}">
        <p14:creationId xmlns:p14="http://schemas.microsoft.com/office/powerpoint/2010/main" val="38950504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548680"/>
            <a:ext cx="8229600" cy="1143000"/>
          </a:xfrm>
        </p:spPr>
        <p:txBody>
          <a:bodyPr/>
          <a:lstStyle/>
          <a:p>
            <a:r>
              <a:rPr lang="tr-TR" sz="2200" b="1" dirty="0">
                <a:solidFill>
                  <a:srgbClr val="10CF9B"/>
                </a:solidFill>
                <a:latin typeface="Times New Roman"/>
                <a:ea typeface="Times New Roman"/>
                <a:cs typeface="Times New Roman"/>
              </a:rPr>
              <a:t>DERS YÜKÜ TESPİTİ VE EK DERS ÜCRETİ ÖDEMELERİNDE UYULACAK ESASLAR</a:t>
            </a:r>
            <a:r>
              <a:rPr lang="tr-TR" sz="2600" b="1" dirty="0">
                <a:solidFill>
                  <a:srgbClr val="10CF9B"/>
                </a:solidFill>
                <a:latin typeface="Times New Roman"/>
                <a:ea typeface="Times New Roman"/>
                <a:cs typeface="Times New Roman"/>
              </a:rPr>
              <a:t/>
            </a:r>
            <a:br>
              <a:rPr lang="tr-TR" sz="2600" b="1" dirty="0">
                <a:solidFill>
                  <a:srgbClr val="10CF9B"/>
                </a:solidFill>
                <a:latin typeface="Times New Roman"/>
                <a:ea typeface="Times New Roman"/>
                <a:cs typeface="Times New Roman"/>
              </a:rPr>
            </a:br>
            <a:r>
              <a:rPr lang="tr-TR" sz="2600" b="1" dirty="0">
                <a:solidFill>
                  <a:srgbClr val="10CF9B"/>
                </a:solidFill>
                <a:latin typeface="Times New Roman"/>
                <a:ea typeface="Times New Roman"/>
                <a:cs typeface="Times New Roman"/>
              </a:rPr>
              <a:t>Madde </a:t>
            </a:r>
            <a:r>
              <a:rPr lang="tr-TR" sz="2600" b="1" dirty="0" smtClean="0">
                <a:solidFill>
                  <a:srgbClr val="10CF9B"/>
                </a:solidFill>
                <a:latin typeface="Times New Roman"/>
                <a:ea typeface="Times New Roman"/>
                <a:cs typeface="Times New Roman"/>
              </a:rPr>
              <a:t>2/b-3</a:t>
            </a:r>
            <a:endParaRPr lang="tr-TR" dirty="0"/>
          </a:p>
        </p:txBody>
      </p:sp>
      <p:sp>
        <p:nvSpPr>
          <p:cNvPr id="3" name="İçerik Yer Tutucusu 2"/>
          <p:cNvSpPr>
            <a:spLocks noGrp="1"/>
          </p:cNvSpPr>
          <p:nvPr>
            <p:ph idx="1"/>
          </p:nvPr>
        </p:nvSpPr>
        <p:spPr>
          <a:xfrm>
            <a:off x="467544" y="2204864"/>
            <a:ext cx="8229600" cy="3509744"/>
          </a:xfrm>
        </p:spPr>
        <p:txBody>
          <a:bodyPr>
            <a:normAutofit/>
          </a:bodyPr>
          <a:lstStyle/>
          <a:p>
            <a:pPr lvl="0">
              <a:buClr>
                <a:srgbClr val="0BD0D9"/>
              </a:buClr>
            </a:pPr>
            <a:r>
              <a:rPr lang="tr-TR" sz="2400" dirty="0" smtClean="0">
                <a:solidFill>
                  <a:prstClr val="white"/>
                </a:solidFill>
              </a:rPr>
              <a:t>Lisansüstü </a:t>
            </a:r>
            <a:r>
              <a:rPr lang="tr-TR" sz="2400" dirty="0">
                <a:solidFill>
                  <a:prstClr val="white"/>
                </a:solidFill>
              </a:rPr>
              <a:t>eğitimde (yüksek lisans, doktora, tıpta uzmanlık, sanatta yeterlik) </a:t>
            </a:r>
            <a:r>
              <a:rPr lang="tr-TR" sz="2400" dirty="0">
                <a:solidFill>
                  <a:srgbClr val="FFFF00"/>
                </a:solidFill>
              </a:rPr>
              <a:t>tez danışmanlığı</a:t>
            </a:r>
            <a:r>
              <a:rPr lang="tr-TR" sz="2400" dirty="0">
                <a:solidFill>
                  <a:prstClr val="white"/>
                </a:solidFill>
              </a:rPr>
              <a:t>, </a:t>
            </a:r>
            <a:r>
              <a:rPr lang="tr-TR" sz="2400" u="sng" dirty="0">
                <a:solidFill>
                  <a:prstClr val="white"/>
                </a:solidFill>
              </a:rPr>
              <a:t>her bir öğrenci için, </a:t>
            </a:r>
            <a:r>
              <a:rPr lang="tr-TR" sz="2400" u="sng" dirty="0">
                <a:solidFill>
                  <a:srgbClr val="FFFF00"/>
                </a:solidFill>
              </a:rPr>
              <a:t>1 saat/ hafta </a:t>
            </a:r>
            <a:r>
              <a:rPr lang="tr-TR" sz="2400" u="sng" dirty="0" smtClean="0">
                <a:solidFill>
                  <a:srgbClr val="FFFF00"/>
                </a:solidFill>
              </a:rPr>
              <a:t>uygulamalı </a:t>
            </a:r>
            <a:r>
              <a:rPr lang="tr-TR" sz="2400" u="sng" dirty="0" smtClean="0">
                <a:solidFill>
                  <a:prstClr val="white"/>
                </a:solidFill>
              </a:rPr>
              <a:t>ders </a:t>
            </a:r>
            <a:r>
              <a:rPr lang="tr-TR" sz="2400" u="sng" dirty="0">
                <a:solidFill>
                  <a:prstClr val="white"/>
                </a:solidFill>
              </a:rPr>
              <a:t>yüküdür. </a:t>
            </a:r>
            <a:endParaRPr lang="tr-TR" sz="2400" u="sng" dirty="0" smtClean="0">
              <a:solidFill>
                <a:prstClr val="white"/>
              </a:solidFill>
            </a:endParaRPr>
          </a:p>
          <a:p>
            <a:pPr lvl="0">
              <a:buClr>
                <a:srgbClr val="0BD0D9"/>
              </a:buClr>
            </a:pPr>
            <a:endParaRPr lang="tr-TR" sz="2400" u="sng" dirty="0">
              <a:solidFill>
                <a:prstClr val="white"/>
              </a:solidFill>
            </a:endParaRPr>
          </a:p>
          <a:p>
            <a:pPr lvl="0">
              <a:buClr>
                <a:srgbClr val="0BD0D9"/>
              </a:buClr>
            </a:pPr>
            <a:r>
              <a:rPr lang="tr-TR" sz="2400" dirty="0" smtClean="0">
                <a:solidFill>
                  <a:prstClr val="white"/>
                </a:solidFill>
              </a:rPr>
              <a:t>Tezsiz </a:t>
            </a:r>
            <a:r>
              <a:rPr lang="tr-TR" sz="2400" dirty="0">
                <a:solidFill>
                  <a:prstClr val="white"/>
                </a:solidFill>
              </a:rPr>
              <a:t>yüksek lisans programlarında </a:t>
            </a:r>
            <a:r>
              <a:rPr lang="tr-TR" sz="2400" dirty="0" smtClean="0"/>
              <a:t>dönem projesi için , </a:t>
            </a:r>
            <a:r>
              <a:rPr lang="tr-TR" sz="2400" dirty="0"/>
              <a:t>ö</a:t>
            </a:r>
            <a:r>
              <a:rPr lang="tr-TR" sz="2400" dirty="0" smtClean="0"/>
              <a:t>ğrenci </a:t>
            </a:r>
            <a:r>
              <a:rPr lang="tr-TR" sz="2400" dirty="0"/>
              <a:t>sayısına bakılmaksızın ilgili öğretim </a:t>
            </a:r>
            <a:r>
              <a:rPr lang="tr-TR" sz="2400" dirty="0" smtClean="0"/>
              <a:t>elemanına </a:t>
            </a:r>
            <a:r>
              <a:rPr lang="tr-TR" sz="2400" dirty="0"/>
              <a:t>toplam </a:t>
            </a:r>
            <a:r>
              <a:rPr lang="tr-TR" sz="2400" dirty="0">
                <a:solidFill>
                  <a:srgbClr val="FFFF00"/>
                </a:solidFill>
              </a:rPr>
              <a:t>2 saat /hafta uygulamalı </a:t>
            </a:r>
            <a:r>
              <a:rPr lang="tr-TR" sz="2400" dirty="0"/>
              <a:t>ders yükü yüklenmiş sayılır. </a:t>
            </a:r>
            <a:endParaRPr lang="tr-TR" sz="2400" dirty="0" smtClean="0"/>
          </a:p>
        </p:txBody>
      </p:sp>
    </p:spTree>
    <p:extLst>
      <p:ext uri="{BB962C8B-B14F-4D97-AF65-F5344CB8AC3E}">
        <p14:creationId xmlns:p14="http://schemas.microsoft.com/office/powerpoint/2010/main" val="4262575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900" b="1" dirty="0">
                <a:ln w="635">
                  <a:noFill/>
                </a:ln>
                <a:solidFill>
                  <a:srgbClr val="10CF9B">
                    <a:tint val="90000"/>
                    <a:satMod val="125000"/>
                  </a:srgbClr>
                </a:solidFill>
                <a:effectLst>
                  <a:outerShdw blurRad="38100" dist="25400" dir="5400000" algn="tl" rotWithShape="0">
                    <a:srgbClr val="000000">
                      <a:alpha val="43000"/>
                    </a:srgbClr>
                  </a:outerShdw>
                </a:effectLst>
              </a:rPr>
              <a:t>2914 Sayılı Yüksek Öğretim Personel Kanunu</a:t>
            </a:r>
            <a:br>
              <a:rPr lang="tr-TR" sz="2900" b="1" dirty="0">
                <a:ln w="635">
                  <a:noFill/>
                </a:ln>
                <a:solidFill>
                  <a:srgbClr val="10CF9B">
                    <a:tint val="90000"/>
                    <a:satMod val="125000"/>
                  </a:srgbClr>
                </a:solidFill>
                <a:effectLst>
                  <a:outerShdw blurRad="38100" dist="25400" dir="5400000" algn="tl" rotWithShape="0">
                    <a:srgbClr val="000000">
                      <a:alpha val="43000"/>
                    </a:srgbClr>
                  </a:outerShdw>
                </a:effectLst>
              </a:rPr>
            </a:br>
            <a:r>
              <a:rPr lang="tr-TR" sz="2900" b="1" dirty="0">
                <a:ln w="635">
                  <a:noFill/>
                </a:ln>
                <a:solidFill>
                  <a:srgbClr val="10CF9B">
                    <a:tint val="90000"/>
                    <a:satMod val="125000"/>
                  </a:srgbClr>
                </a:solidFill>
                <a:effectLst>
                  <a:outerShdw blurRad="38100" dist="25400" dir="5400000" algn="tl" rotWithShape="0">
                    <a:srgbClr val="000000">
                      <a:alpha val="43000"/>
                    </a:srgbClr>
                  </a:outerShdw>
                </a:effectLst>
              </a:rPr>
              <a:t>Madde 11</a:t>
            </a:r>
            <a:r>
              <a:rPr lang="tr-TR" sz="4500" b="1" dirty="0">
                <a:ln w="635">
                  <a:noFill/>
                </a:ln>
                <a:solidFill>
                  <a:srgbClr val="10CF9B">
                    <a:tint val="90000"/>
                    <a:satMod val="125000"/>
                  </a:srgbClr>
                </a:solidFill>
                <a:effectLst>
                  <a:outerShdw blurRad="38100" dist="25400" dir="5400000" algn="tl" rotWithShape="0">
                    <a:srgbClr val="000000">
                      <a:alpha val="43000"/>
                    </a:srgbClr>
                  </a:outerShdw>
                </a:effectLst>
              </a:rPr>
              <a:t/>
            </a:r>
            <a:br>
              <a:rPr lang="tr-TR" sz="4500" b="1" dirty="0">
                <a:ln w="635">
                  <a:noFill/>
                </a:ln>
                <a:solidFill>
                  <a:srgbClr val="10CF9B">
                    <a:tint val="90000"/>
                    <a:satMod val="125000"/>
                  </a:srgbClr>
                </a:solidFill>
                <a:effectLst>
                  <a:outerShdw blurRad="38100" dist="25400" dir="5400000" algn="tl" rotWithShape="0">
                    <a:srgbClr val="000000">
                      <a:alpha val="43000"/>
                    </a:srgbClr>
                  </a:outerShdw>
                </a:effectLst>
              </a:rPr>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196167793"/>
              </p:ext>
            </p:extLst>
          </p:nvPr>
        </p:nvGraphicFramePr>
        <p:xfrm>
          <a:off x="827584" y="1556792"/>
          <a:ext cx="8064896" cy="4739672"/>
        </p:xfrm>
        <a:graphic>
          <a:graphicData uri="http://schemas.openxmlformats.org/drawingml/2006/table">
            <a:tbl>
              <a:tblPr firstRow="1" firstCol="1" bandRow="1">
                <a:tableStyleId>{5C22544A-7EE6-4342-B048-85BDC9FD1C3A}</a:tableStyleId>
              </a:tblPr>
              <a:tblGrid>
                <a:gridCol w="4535895">
                  <a:extLst>
                    <a:ext uri="{9D8B030D-6E8A-4147-A177-3AD203B41FA5}">
                      <a16:colId xmlns:a16="http://schemas.microsoft.com/office/drawing/2014/main" val="20000"/>
                    </a:ext>
                  </a:extLst>
                </a:gridCol>
                <a:gridCol w="3529001">
                  <a:extLst>
                    <a:ext uri="{9D8B030D-6E8A-4147-A177-3AD203B41FA5}">
                      <a16:colId xmlns:a16="http://schemas.microsoft.com/office/drawing/2014/main" val="20001"/>
                    </a:ext>
                  </a:extLst>
                </a:gridCol>
              </a:tblGrid>
              <a:tr h="2232248">
                <a:tc gridSpan="2">
                  <a:txBody>
                    <a:bodyPr/>
                    <a:lstStyle/>
                    <a:p>
                      <a:pPr>
                        <a:lnSpc>
                          <a:spcPct val="200000"/>
                        </a:lnSpc>
                        <a:spcAft>
                          <a:spcPts val="0"/>
                        </a:spcAft>
                      </a:pPr>
                      <a:r>
                        <a:rPr lang="tr-TR" sz="1400" dirty="0">
                          <a:effectLst/>
                        </a:rPr>
                        <a:t>                    </a:t>
                      </a:r>
                      <a:r>
                        <a:rPr lang="tr-TR" sz="1400" dirty="0">
                          <a:effectLst/>
                          <a:latin typeface="Verdana" panose="020B0604030504040204" pitchFamily="34" charset="0"/>
                          <a:ea typeface="Verdana" panose="020B0604030504040204" pitchFamily="34" charset="0"/>
                          <a:cs typeface="Verdana" panose="020B0604030504040204" pitchFamily="34" charset="0"/>
                        </a:rPr>
                        <a:t>Ek ders ücreti, aşağıdaki göstergelerin Devlet Memurları Kanununa göre aylıklar için belirlenen katsayı ile çarpımından </a:t>
                      </a:r>
                      <a:r>
                        <a:rPr lang="tr-TR" sz="1400" dirty="0" smtClean="0">
                          <a:effectLst/>
                          <a:latin typeface="Verdana" panose="020B0604030504040204" pitchFamily="34" charset="0"/>
                          <a:ea typeface="Verdana" panose="020B0604030504040204" pitchFamily="34" charset="0"/>
                          <a:cs typeface="Verdana" panose="020B0604030504040204" pitchFamily="34" charset="0"/>
                        </a:rPr>
                        <a:t>oluşur</a:t>
                      </a:r>
                      <a:endParaRPr lang="tr-TR" sz="1400" dirty="0">
                        <a:effectLst/>
                        <a:latin typeface="Verdana" panose="020B0604030504040204" pitchFamily="34" charset="0"/>
                        <a:ea typeface="Verdana" panose="020B0604030504040204" pitchFamily="34" charset="0"/>
                        <a:cs typeface="Verdana" panose="020B0604030504040204" pitchFamily="34" charset="0"/>
                      </a:endParaRPr>
                    </a:p>
                  </a:txBody>
                  <a:tcPr marL="28575" marR="28575" marT="28575" marB="28575" anchor="ctr">
                    <a:solidFill>
                      <a:schemeClr val="accent1">
                        <a:lumMod val="75000"/>
                      </a:schemeClr>
                    </a:solidFill>
                  </a:tcPr>
                </a:tc>
                <a:tc hMerge="1">
                  <a:txBody>
                    <a:bodyPr/>
                    <a:lstStyle/>
                    <a:p>
                      <a:endParaRPr lang="tr-TR" dirty="0"/>
                    </a:p>
                  </a:txBody>
                  <a:tcPr/>
                </a:tc>
                <a:extLst>
                  <a:ext uri="{0D108BD9-81ED-4DB2-BD59-A6C34878D82A}">
                    <a16:rowId xmlns:a16="http://schemas.microsoft.com/office/drawing/2014/main" val="10000"/>
                  </a:ext>
                </a:extLst>
              </a:tr>
              <a:tr h="483888">
                <a:tc>
                  <a:txBody>
                    <a:bodyPr/>
                    <a:lstStyle/>
                    <a:p>
                      <a:pPr algn="ctr">
                        <a:lnSpc>
                          <a:spcPct val="115000"/>
                        </a:lnSpc>
                        <a:spcAft>
                          <a:spcPts val="0"/>
                        </a:spcAft>
                      </a:pPr>
                      <a:r>
                        <a:rPr lang="tr-TR" sz="1400" dirty="0" err="1">
                          <a:effectLst/>
                          <a:latin typeface="Verdana" panose="020B0604030504040204" pitchFamily="34" charset="0"/>
                          <a:ea typeface="Verdana" panose="020B0604030504040204" pitchFamily="34" charset="0"/>
                          <a:cs typeface="Verdana" panose="020B0604030504040204" pitchFamily="34" charset="0"/>
                        </a:rPr>
                        <a:t>Ünvanı</a:t>
                      </a:r>
                      <a:endParaRPr lang="tr-TR" sz="1400" dirty="0">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9525" anchor="ctr"/>
                </a:tc>
                <a:tc>
                  <a:txBody>
                    <a:bodyPr/>
                    <a:lstStyle/>
                    <a:p>
                      <a:pPr algn="ctr">
                        <a:lnSpc>
                          <a:spcPct val="115000"/>
                        </a:lnSpc>
                        <a:spcAft>
                          <a:spcPts val="0"/>
                        </a:spcAft>
                      </a:pPr>
                      <a:r>
                        <a:rPr lang="tr-TR" sz="1400" dirty="0">
                          <a:effectLst/>
                          <a:latin typeface="Verdana" panose="020B0604030504040204" pitchFamily="34" charset="0"/>
                          <a:ea typeface="Verdana" panose="020B0604030504040204" pitchFamily="34" charset="0"/>
                          <a:cs typeface="Verdana" panose="020B0604030504040204" pitchFamily="34" charset="0"/>
                        </a:rPr>
                        <a:t>Ek Ders Ücreti Göstergesi</a:t>
                      </a:r>
                    </a:p>
                  </a:txBody>
                  <a:tcPr marL="9525" marR="9525" marT="9525" marB="9525" anchor="ctr"/>
                </a:tc>
                <a:extLst>
                  <a:ext uri="{0D108BD9-81ED-4DB2-BD59-A6C34878D82A}">
                    <a16:rowId xmlns:a16="http://schemas.microsoft.com/office/drawing/2014/main" val="10001"/>
                  </a:ext>
                </a:extLst>
              </a:tr>
              <a:tr h="505884">
                <a:tc>
                  <a:txBody>
                    <a:bodyPr/>
                    <a:lstStyle/>
                    <a:p>
                      <a:pPr>
                        <a:lnSpc>
                          <a:spcPct val="115000"/>
                        </a:lnSpc>
                        <a:spcAft>
                          <a:spcPts val="0"/>
                        </a:spcAft>
                      </a:pPr>
                      <a:r>
                        <a:rPr lang="tr-TR" sz="1400" dirty="0">
                          <a:effectLst/>
                          <a:latin typeface="Verdana" panose="020B0604030504040204" pitchFamily="34" charset="0"/>
                          <a:ea typeface="Verdana" panose="020B0604030504040204" pitchFamily="34" charset="0"/>
                          <a:cs typeface="Verdana" panose="020B0604030504040204" pitchFamily="34" charset="0"/>
                        </a:rPr>
                        <a:t>Profesör</a:t>
                      </a:r>
                    </a:p>
                  </a:txBody>
                  <a:tcPr marL="9525" marR="9525" marT="9525" marB="9525" anchor="ctr"/>
                </a:tc>
                <a:tc>
                  <a:txBody>
                    <a:bodyPr/>
                    <a:lstStyle/>
                    <a:p>
                      <a:pPr algn="ctr">
                        <a:lnSpc>
                          <a:spcPct val="115000"/>
                        </a:lnSpc>
                        <a:spcAft>
                          <a:spcPts val="0"/>
                        </a:spcAft>
                      </a:pPr>
                      <a:r>
                        <a:rPr lang="tr-TR" sz="1400" dirty="0">
                          <a:effectLst/>
                          <a:latin typeface="Verdana" panose="020B0604030504040204" pitchFamily="34" charset="0"/>
                          <a:ea typeface="Verdana" panose="020B0604030504040204" pitchFamily="34" charset="0"/>
                          <a:cs typeface="Verdana" panose="020B0604030504040204" pitchFamily="34" charset="0"/>
                        </a:rPr>
                        <a:t>300</a:t>
                      </a:r>
                    </a:p>
                  </a:txBody>
                  <a:tcPr marL="9525" marR="9525" marT="9525" marB="9525" anchor="ctr"/>
                </a:tc>
                <a:extLst>
                  <a:ext uri="{0D108BD9-81ED-4DB2-BD59-A6C34878D82A}">
                    <a16:rowId xmlns:a16="http://schemas.microsoft.com/office/drawing/2014/main" val="10002"/>
                  </a:ext>
                </a:extLst>
              </a:tr>
              <a:tr h="461894">
                <a:tc>
                  <a:txBody>
                    <a:bodyPr/>
                    <a:lstStyle/>
                    <a:p>
                      <a:pPr>
                        <a:lnSpc>
                          <a:spcPct val="115000"/>
                        </a:lnSpc>
                        <a:spcAft>
                          <a:spcPts val="0"/>
                        </a:spcAft>
                      </a:pPr>
                      <a:r>
                        <a:rPr lang="tr-TR" sz="1400" dirty="0">
                          <a:effectLst/>
                          <a:latin typeface="Verdana" panose="020B0604030504040204" pitchFamily="34" charset="0"/>
                          <a:ea typeface="Verdana" panose="020B0604030504040204" pitchFamily="34" charset="0"/>
                          <a:cs typeface="Verdana" panose="020B0604030504040204" pitchFamily="34" charset="0"/>
                        </a:rPr>
                        <a:t>Doçent</a:t>
                      </a:r>
                    </a:p>
                  </a:txBody>
                  <a:tcPr marL="9525" marR="9525" marT="9525" marB="9525" anchor="ctr"/>
                </a:tc>
                <a:tc>
                  <a:txBody>
                    <a:bodyPr/>
                    <a:lstStyle/>
                    <a:p>
                      <a:pPr algn="ctr">
                        <a:lnSpc>
                          <a:spcPct val="115000"/>
                        </a:lnSpc>
                        <a:spcAft>
                          <a:spcPts val="0"/>
                        </a:spcAft>
                      </a:pPr>
                      <a:r>
                        <a:rPr lang="tr-TR" sz="1400" dirty="0">
                          <a:effectLst/>
                          <a:latin typeface="Verdana" panose="020B0604030504040204" pitchFamily="34" charset="0"/>
                          <a:ea typeface="Verdana" panose="020B0604030504040204" pitchFamily="34" charset="0"/>
                          <a:cs typeface="Verdana" panose="020B0604030504040204" pitchFamily="34" charset="0"/>
                        </a:rPr>
                        <a:t>250</a:t>
                      </a:r>
                    </a:p>
                  </a:txBody>
                  <a:tcPr marL="9525" marR="9525" marT="9525" marB="9525" anchor="ctr"/>
                </a:tc>
                <a:extLst>
                  <a:ext uri="{0D108BD9-81ED-4DB2-BD59-A6C34878D82A}">
                    <a16:rowId xmlns:a16="http://schemas.microsoft.com/office/drawing/2014/main" val="10003"/>
                  </a:ext>
                </a:extLst>
              </a:tr>
              <a:tr h="549874">
                <a:tc>
                  <a:txBody>
                    <a:bodyPr/>
                    <a:lstStyle/>
                    <a:p>
                      <a:pPr>
                        <a:lnSpc>
                          <a:spcPct val="115000"/>
                        </a:lnSpc>
                        <a:spcAft>
                          <a:spcPts val="0"/>
                        </a:spcAft>
                      </a:pPr>
                      <a:r>
                        <a:rPr lang="tr-TR" sz="1400" dirty="0" err="1" smtClean="0">
                          <a:effectLst/>
                          <a:latin typeface="Verdana" panose="020B0604030504040204" pitchFamily="34" charset="0"/>
                          <a:ea typeface="Verdana" panose="020B0604030504040204" pitchFamily="34" charset="0"/>
                          <a:cs typeface="Verdana" panose="020B0604030504040204" pitchFamily="34" charset="0"/>
                        </a:rPr>
                        <a:t>Dr</a:t>
                      </a:r>
                      <a:r>
                        <a:rPr lang="tr-TR" sz="1400" dirty="0" smtClean="0">
                          <a:effectLst/>
                          <a:latin typeface="Verdana" panose="020B0604030504040204" pitchFamily="34" charset="0"/>
                          <a:ea typeface="Verdana" panose="020B0604030504040204" pitchFamily="34" charset="0"/>
                          <a:cs typeface="Verdana" panose="020B0604030504040204" pitchFamily="34" charset="0"/>
                        </a:rPr>
                        <a:t> Öğretim Üyesi</a:t>
                      </a:r>
                      <a:endParaRPr lang="tr-TR" sz="1400" dirty="0">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9525" anchor="ctr"/>
                </a:tc>
                <a:tc>
                  <a:txBody>
                    <a:bodyPr/>
                    <a:lstStyle/>
                    <a:p>
                      <a:pPr algn="ctr">
                        <a:lnSpc>
                          <a:spcPct val="115000"/>
                        </a:lnSpc>
                        <a:spcAft>
                          <a:spcPts val="0"/>
                        </a:spcAft>
                      </a:pPr>
                      <a:r>
                        <a:rPr lang="tr-TR" sz="1400" dirty="0">
                          <a:effectLst/>
                          <a:latin typeface="Verdana" panose="020B0604030504040204" pitchFamily="34" charset="0"/>
                          <a:ea typeface="Verdana" panose="020B0604030504040204" pitchFamily="34" charset="0"/>
                          <a:cs typeface="Verdana" panose="020B0604030504040204" pitchFamily="34" charset="0"/>
                        </a:rPr>
                        <a:t>200</a:t>
                      </a:r>
                    </a:p>
                  </a:txBody>
                  <a:tcPr marL="9525" marR="9525" marT="9525" marB="9525" anchor="ctr"/>
                </a:tc>
                <a:extLst>
                  <a:ext uri="{0D108BD9-81ED-4DB2-BD59-A6C34878D82A}">
                    <a16:rowId xmlns:a16="http://schemas.microsoft.com/office/drawing/2014/main" val="10004"/>
                  </a:ext>
                </a:extLst>
              </a:tr>
              <a:tr h="505884">
                <a:tc>
                  <a:txBody>
                    <a:bodyPr/>
                    <a:lstStyle/>
                    <a:p>
                      <a:pPr>
                        <a:lnSpc>
                          <a:spcPct val="115000"/>
                        </a:lnSpc>
                        <a:spcAft>
                          <a:spcPts val="0"/>
                        </a:spcAft>
                      </a:pPr>
                      <a:r>
                        <a:rPr lang="tr-TR" sz="1400" dirty="0">
                          <a:effectLst/>
                          <a:latin typeface="Verdana" panose="020B0604030504040204" pitchFamily="34" charset="0"/>
                          <a:ea typeface="Verdana" panose="020B0604030504040204" pitchFamily="34" charset="0"/>
                          <a:cs typeface="Verdana" panose="020B0604030504040204" pitchFamily="34" charset="0"/>
                        </a:rPr>
                        <a:t>Öğretim Görevlisi </a:t>
                      </a:r>
                      <a:r>
                        <a:rPr lang="tr-TR" sz="1400" dirty="0" smtClean="0">
                          <a:effectLst/>
                          <a:latin typeface="Verdana" panose="020B0604030504040204" pitchFamily="34" charset="0"/>
                          <a:ea typeface="Verdana" panose="020B0604030504040204" pitchFamily="34" charset="0"/>
                          <a:cs typeface="Verdana" panose="020B0604030504040204" pitchFamily="34" charset="0"/>
                        </a:rPr>
                        <a:t>– </a:t>
                      </a:r>
                      <a:r>
                        <a:rPr lang="tr-TR" sz="1400" dirty="0" err="1" smtClean="0">
                          <a:effectLst/>
                          <a:latin typeface="Verdana" panose="020B0604030504040204" pitchFamily="34" charset="0"/>
                          <a:ea typeface="Verdana" panose="020B0604030504040204" pitchFamily="34" charset="0"/>
                          <a:cs typeface="Verdana" panose="020B0604030504040204" pitchFamily="34" charset="0"/>
                        </a:rPr>
                        <a:t>Araş</a:t>
                      </a:r>
                      <a:r>
                        <a:rPr lang="tr-TR" sz="1400" dirty="0" smtClean="0">
                          <a:effectLst/>
                          <a:latin typeface="Verdana" panose="020B0604030504040204" pitchFamily="34" charset="0"/>
                          <a:ea typeface="Verdana" panose="020B0604030504040204" pitchFamily="34" charset="0"/>
                          <a:cs typeface="Verdana" panose="020B0604030504040204" pitchFamily="34" charset="0"/>
                        </a:rPr>
                        <a:t>. Gör. </a:t>
                      </a:r>
                      <a:r>
                        <a:rPr lang="tr-TR" sz="1400" dirty="0" err="1" smtClean="0">
                          <a:effectLst/>
                          <a:latin typeface="Verdana" panose="020B0604030504040204" pitchFamily="34" charset="0"/>
                          <a:ea typeface="Verdana" panose="020B0604030504040204" pitchFamily="34" charset="0"/>
                          <a:cs typeface="Verdana" panose="020B0604030504040204" pitchFamily="34" charset="0"/>
                        </a:rPr>
                        <a:t>Dr</a:t>
                      </a:r>
                      <a:endParaRPr lang="tr-TR" sz="1400" dirty="0">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9525" anchor="ctr"/>
                </a:tc>
                <a:tc>
                  <a:txBody>
                    <a:bodyPr/>
                    <a:lstStyle/>
                    <a:p>
                      <a:pPr algn="ctr">
                        <a:lnSpc>
                          <a:spcPct val="115000"/>
                        </a:lnSpc>
                        <a:spcAft>
                          <a:spcPts val="0"/>
                        </a:spcAft>
                      </a:pPr>
                      <a:r>
                        <a:rPr lang="tr-TR" sz="1400" dirty="0">
                          <a:effectLst/>
                          <a:latin typeface="Verdana" panose="020B0604030504040204" pitchFamily="34" charset="0"/>
                          <a:ea typeface="Verdana" panose="020B0604030504040204" pitchFamily="34" charset="0"/>
                          <a:cs typeface="Verdana" panose="020B0604030504040204" pitchFamily="34" charset="0"/>
                        </a:rPr>
                        <a:t>160</a:t>
                      </a:r>
                    </a:p>
                  </a:txBody>
                  <a:tcPr marL="9525" marR="9525" marT="9525" marB="9525"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409226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276872"/>
            <a:ext cx="8229600" cy="1656184"/>
          </a:xfrm>
        </p:spPr>
        <p:txBody>
          <a:bodyPr>
            <a:normAutofit/>
          </a:bodyPr>
          <a:lstStyle/>
          <a:p>
            <a:pPr algn="ctr"/>
            <a:r>
              <a:rPr lang="tr-TR" sz="4800" dirty="0" smtClean="0">
                <a:solidFill>
                  <a:schemeClr val="accent4"/>
                </a:solidFill>
              </a:rPr>
              <a:t>İKİNCİ ÖĞRETİM</a:t>
            </a:r>
            <a:br>
              <a:rPr lang="tr-TR" sz="4800" dirty="0" smtClean="0">
                <a:solidFill>
                  <a:schemeClr val="accent4"/>
                </a:solidFill>
              </a:rPr>
            </a:br>
            <a:endParaRPr lang="tr-TR" dirty="0"/>
          </a:p>
        </p:txBody>
      </p:sp>
    </p:spTree>
    <p:extLst>
      <p:ext uri="{BB962C8B-B14F-4D97-AF65-F5344CB8AC3E}">
        <p14:creationId xmlns:p14="http://schemas.microsoft.com/office/powerpoint/2010/main" val="19039310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052736"/>
            <a:ext cx="8229600" cy="5153744"/>
          </a:xfrm>
        </p:spPr>
        <p:txBody>
          <a:bodyPr>
            <a:normAutofit fontScale="92500" lnSpcReduction="20000"/>
          </a:bodyPr>
          <a:lstStyle/>
          <a:p>
            <a:r>
              <a:rPr lang="tr-TR" sz="2800" dirty="0">
                <a:latin typeface="Times New Roman" panose="02020603050405020304" pitchFamily="18" charset="0"/>
              </a:rPr>
              <a:t>İkinci Öğretim, Yükseköğretim kurumlarında normal örgün öğretimin bitimini takiben yapılan örgün öğretimi ifade eder. </a:t>
            </a:r>
          </a:p>
          <a:p>
            <a:r>
              <a:rPr lang="tr-TR" sz="2800" dirty="0" smtClean="0">
                <a:latin typeface="Times New Roman" panose="02020603050405020304" pitchFamily="18" charset="0"/>
                <a:cs typeface="Times New Roman" pitchFamily="18" charset="0"/>
              </a:rPr>
              <a:t>Normal </a:t>
            </a:r>
            <a:r>
              <a:rPr lang="tr-TR" sz="2800" dirty="0">
                <a:latin typeface="Times New Roman" panose="02020603050405020304" pitchFamily="18" charset="0"/>
                <a:cs typeface="Times New Roman" pitchFamily="18" charset="0"/>
              </a:rPr>
              <a:t>örgün öğretimde zorunlu ders yükünü doldurmuş olan öğretim elemanlarına ikinci öğretimde verdikleri her ders için</a:t>
            </a:r>
            <a:r>
              <a:rPr lang="tr-TR" sz="2800" dirty="0" smtClean="0">
                <a:latin typeface="Times New Roman" panose="02020603050405020304" pitchFamily="18" charset="0"/>
                <a:cs typeface="Times New Roman" pitchFamily="18" charset="0"/>
              </a:rPr>
              <a:t>,</a:t>
            </a:r>
          </a:p>
          <a:p>
            <a:r>
              <a:rPr lang="tr-TR" sz="2800" dirty="0">
                <a:latin typeface="Times New Roman" panose="02020603050405020304" pitchFamily="18" charset="0"/>
                <a:cs typeface="Times New Roman" pitchFamily="18" charset="0"/>
              </a:rPr>
              <a:t>Dolduramamış olan öğretim elemanlarına bu yükün doldurulmasından sonra verdikleri her ders için, </a:t>
            </a:r>
            <a:endParaRPr lang="tr-TR" sz="2800" dirty="0" smtClean="0">
              <a:latin typeface="Times New Roman" panose="02020603050405020304" pitchFamily="18" charset="0"/>
              <a:cs typeface="Times New Roman" pitchFamily="18" charset="0"/>
            </a:endParaRPr>
          </a:p>
          <a:p>
            <a:r>
              <a:rPr lang="tr-TR" sz="2800" dirty="0">
                <a:latin typeface="Times New Roman" panose="02020603050405020304" pitchFamily="18" charset="0"/>
                <a:cs typeface="Times New Roman" pitchFamily="18" charset="0"/>
              </a:rPr>
              <a:t>2914 sayılı Yükseköğretim Personel Kanununun 11’inci maddesinde öngörülen hükümler çerçevesinde </a:t>
            </a:r>
            <a:r>
              <a:rPr lang="tr-TR" sz="2800" dirty="0">
                <a:solidFill>
                  <a:srgbClr val="FFFF00"/>
                </a:solidFill>
                <a:latin typeface="Times New Roman" panose="02020603050405020304" pitchFamily="18" charset="0"/>
                <a:cs typeface="Times New Roman" pitchFamily="18" charset="0"/>
              </a:rPr>
              <a:t>ek ders ücreti ile ara sınav, yarıyıl ve yıl sonu sınavları </a:t>
            </a:r>
            <a:r>
              <a:rPr lang="tr-TR" sz="2800" dirty="0" smtClean="0">
                <a:solidFill>
                  <a:srgbClr val="FFFF00"/>
                </a:solidFill>
                <a:latin typeface="Times New Roman" panose="02020603050405020304" pitchFamily="18" charset="0"/>
                <a:cs typeface="Times New Roman" pitchFamily="18" charset="0"/>
              </a:rPr>
              <a:t>ücreti ödenir</a:t>
            </a:r>
            <a:r>
              <a:rPr lang="tr-TR" sz="2800" dirty="0">
                <a:solidFill>
                  <a:srgbClr val="FFFF00"/>
                </a:solidFill>
                <a:latin typeface="Times New Roman" panose="02020603050405020304" pitchFamily="18" charset="0"/>
                <a:cs typeface="Times New Roman" pitchFamily="18" charset="0"/>
              </a:rPr>
              <a:t>. </a:t>
            </a:r>
            <a:endParaRPr lang="tr-TR" sz="2800" dirty="0" smtClean="0">
              <a:solidFill>
                <a:srgbClr val="FFFF00"/>
              </a:solidFill>
              <a:latin typeface="Times New Roman" panose="02020603050405020304" pitchFamily="18" charset="0"/>
              <a:cs typeface="Times New Roman" pitchFamily="18" charset="0"/>
            </a:endParaRPr>
          </a:p>
          <a:p>
            <a:r>
              <a:rPr lang="tr-TR" sz="2800" dirty="0">
                <a:latin typeface="Times New Roman" panose="02020603050405020304" pitchFamily="18" charset="0"/>
                <a:cs typeface="Times New Roman" pitchFamily="18" charset="0"/>
              </a:rPr>
              <a:t>İkinci öğretimde ücret karşılığı haftada verilebilecek maksimum ek ders, 10 saattir. </a:t>
            </a:r>
          </a:p>
          <a:p>
            <a:endParaRPr lang="tr-TR" sz="2800" dirty="0" smtClean="0">
              <a:latin typeface="Times New Roman" panose="02020603050405020304" pitchFamily="18" charset="0"/>
              <a:cs typeface="Times New Roman" pitchFamily="18" charset="0"/>
            </a:endParaRPr>
          </a:p>
          <a:p>
            <a:endParaRPr lang="tr-TR" sz="2800" dirty="0">
              <a:latin typeface="Times New Roman" panose="02020603050405020304" pitchFamily="18" charset="0"/>
              <a:cs typeface="Times New Roman" pitchFamily="18" charset="0"/>
            </a:endParaRPr>
          </a:p>
          <a:p>
            <a:endParaRPr lang="tr-TR" sz="2800" dirty="0">
              <a:latin typeface="Times New Roman" panose="02020603050405020304" pitchFamily="18" charset="0"/>
              <a:cs typeface="Times New Roman" pitchFamily="18" charset="0"/>
            </a:endParaRPr>
          </a:p>
          <a:p>
            <a:endParaRPr lang="tr-TR" sz="2800" dirty="0" smtClean="0">
              <a:latin typeface="Times New Roman" panose="02020603050405020304" pitchFamily="18" charset="0"/>
              <a:cs typeface="Times New Roman" pitchFamily="18" charset="0"/>
            </a:endParaRPr>
          </a:p>
          <a:p>
            <a:endParaRPr lang="tr-TR" sz="2800" dirty="0">
              <a:latin typeface="Times New Roman" panose="02020603050405020304" pitchFamily="18" charset="0"/>
              <a:cs typeface="Times New Roman" pitchFamily="18" charset="0"/>
            </a:endParaRPr>
          </a:p>
          <a:p>
            <a:endParaRPr lang="tr-TR" sz="2800" dirty="0">
              <a:latin typeface="Times New Roman" panose="02020603050405020304" pitchFamily="18" charset="0"/>
              <a:cs typeface="Times New Roman" pitchFamily="18" charset="0"/>
            </a:endParaRPr>
          </a:p>
          <a:p>
            <a:endParaRPr lang="tr-TR" sz="2800" dirty="0" smtClean="0">
              <a:latin typeface="Times New Roman" panose="02020603050405020304" pitchFamily="18" charset="0"/>
              <a:cs typeface="Times New Roman" pitchFamily="18" charset="0"/>
            </a:endParaRPr>
          </a:p>
          <a:p>
            <a:endParaRPr lang="tr-TR" dirty="0"/>
          </a:p>
        </p:txBody>
      </p:sp>
      <p:sp>
        <p:nvSpPr>
          <p:cNvPr id="5" name="Başlık 1"/>
          <p:cNvSpPr>
            <a:spLocks noGrp="1"/>
          </p:cNvSpPr>
          <p:nvPr>
            <p:ph type="title"/>
          </p:nvPr>
        </p:nvSpPr>
        <p:spPr>
          <a:xfrm>
            <a:off x="323528" y="260648"/>
            <a:ext cx="8229600" cy="650336"/>
          </a:xfrm>
        </p:spPr>
        <p:txBody>
          <a:bodyPr>
            <a:normAutofit/>
          </a:bodyPr>
          <a:lstStyle/>
          <a:p>
            <a:r>
              <a:rPr lang="tr-TR" sz="2800" dirty="0" smtClean="0">
                <a:solidFill>
                  <a:schemeClr val="accent3"/>
                </a:solidFill>
              </a:rPr>
              <a:t>İKİNCİ ÖĞRETİM</a:t>
            </a:r>
            <a:endParaRPr lang="tr-TR" sz="2800" dirty="0">
              <a:solidFill>
                <a:schemeClr val="accent3"/>
              </a:solidFill>
            </a:endParaRPr>
          </a:p>
        </p:txBody>
      </p:sp>
    </p:spTree>
    <p:extLst>
      <p:ext uri="{BB962C8B-B14F-4D97-AF65-F5344CB8AC3E}">
        <p14:creationId xmlns:p14="http://schemas.microsoft.com/office/powerpoint/2010/main" val="3558517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332656"/>
            <a:ext cx="8229600" cy="1143000"/>
          </a:xfrm>
        </p:spPr>
        <p:txBody>
          <a:bodyPr>
            <a:normAutofit/>
          </a:bodyPr>
          <a:lstStyle/>
          <a:p>
            <a:r>
              <a:rPr lang="tr-TR" sz="4000" dirty="0">
                <a:solidFill>
                  <a:schemeClr val="accent4"/>
                </a:solidFill>
              </a:rPr>
              <a:t>İLGİLİ MEVZUATLAR</a:t>
            </a:r>
          </a:p>
        </p:txBody>
      </p:sp>
      <p:sp>
        <p:nvSpPr>
          <p:cNvPr id="3" name="İçerik Yer Tutucusu 2"/>
          <p:cNvSpPr>
            <a:spLocks noGrp="1"/>
          </p:cNvSpPr>
          <p:nvPr>
            <p:ph idx="1"/>
          </p:nvPr>
        </p:nvSpPr>
        <p:spPr>
          <a:xfrm>
            <a:off x="323528" y="1935480"/>
            <a:ext cx="8363272" cy="3365728"/>
          </a:xfrm>
        </p:spPr>
        <p:txBody>
          <a:bodyPr>
            <a:noAutofit/>
          </a:bodyPr>
          <a:lstStyle/>
          <a:p>
            <a:r>
              <a:rPr lang="tr-TR" sz="4000" dirty="0">
                <a:solidFill>
                  <a:prstClr val="white"/>
                </a:solidFill>
                <a:latin typeface="Calibri"/>
                <a:ea typeface="+mj-ea"/>
                <a:cs typeface="+mj-cs"/>
              </a:rPr>
              <a:t>2547 </a:t>
            </a:r>
            <a:r>
              <a:rPr lang="tr-TR" sz="4000" dirty="0" smtClean="0">
                <a:solidFill>
                  <a:prstClr val="white"/>
                </a:solidFill>
                <a:latin typeface="Calibri"/>
                <a:ea typeface="+mj-ea"/>
                <a:cs typeface="+mj-cs"/>
              </a:rPr>
              <a:t>Sayılı </a:t>
            </a:r>
            <a:r>
              <a:rPr lang="tr-TR" sz="4000" dirty="0">
                <a:solidFill>
                  <a:prstClr val="white"/>
                </a:solidFill>
                <a:latin typeface="Calibri"/>
                <a:ea typeface="+mj-ea"/>
                <a:cs typeface="+mj-cs"/>
              </a:rPr>
              <a:t>Yüksek Öğretim </a:t>
            </a:r>
            <a:r>
              <a:rPr lang="tr-TR" sz="4000" dirty="0" smtClean="0">
                <a:solidFill>
                  <a:prstClr val="white"/>
                </a:solidFill>
                <a:latin typeface="Calibri"/>
                <a:ea typeface="+mj-ea"/>
                <a:cs typeface="+mj-cs"/>
              </a:rPr>
              <a:t>Kanunu</a:t>
            </a:r>
          </a:p>
          <a:p>
            <a:r>
              <a:rPr lang="tr-TR" sz="4000" dirty="0" smtClean="0">
                <a:solidFill>
                  <a:prstClr val="white"/>
                </a:solidFill>
                <a:latin typeface="Calibri"/>
                <a:ea typeface="+mj-ea"/>
                <a:cs typeface="+mj-cs"/>
              </a:rPr>
              <a:t>2914 Sayılı Yüksek Öğretim Personel Kanunu</a:t>
            </a:r>
          </a:p>
          <a:p>
            <a:pPr lvl="0"/>
            <a:r>
              <a:rPr lang="tr-TR" sz="4000" dirty="0">
                <a:solidFill>
                  <a:prstClr val="white"/>
                </a:solidFill>
                <a:latin typeface="Calibri"/>
              </a:rPr>
              <a:t>Ders Yükü Tespiti ve Ek Ders Ücreti Ödemelerinde Uyulacak </a:t>
            </a:r>
            <a:r>
              <a:rPr lang="tr-TR" sz="4000" dirty="0" smtClean="0">
                <a:solidFill>
                  <a:prstClr val="white"/>
                </a:solidFill>
                <a:latin typeface="Calibri"/>
              </a:rPr>
              <a:t>Esaslar</a:t>
            </a:r>
            <a:endParaRPr lang="tr-TR" sz="4000" dirty="0"/>
          </a:p>
        </p:txBody>
      </p:sp>
    </p:spTree>
    <p:extLst>
      <p:ext uri="{BB962C8B-B14F-4D97-AF65-F5344CB8AC3E}">
        <p14:creationId xmlns:p14="http://schemas.microsoft.com/office/powerpoint/2010/main" val="38650098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260648"/>
            <a:ext cx="8229600" cy="650336"/>
          </a:xfrm>
        </p:spPr>
        <p:txBody>
          <a:bodyPr>
            <a:normAutofit/>
          </a:bodyPr>
          <a:lstStyle/>
          <a:p>
            <a:r>
              <a:rPr lang="tr-TR" sz="2800" dirty="0" smtClean="0">
                <a:solidFill>
                  <a:schemeClr val="accent3"/>
                </a:solidFill>
              </a:rPr>
              <a:t>İKİNCİ ÖĞRETİM</a:t>
            </a:r>
            <a:endParaRPr lang="tr-TR" sz="2800" dirty="0">
              <a:solidFill>
                <a:schemeClr val="accent3"/>
              </a:solidFill>
            </a:endParaRPr>
          </a:p>
        </p:txBody>
      </p:sp>
      <p:sp>
        <p:nvSpPr>
          <p:cNvPr id="3" name="İçerik Yer Tutucusu 2"/>
          <p:cNvSpPr>
            <a:spLocks noGrp="1"/>
          </p:cNvSpPr>
          <p:nvPr>
            <p:ph idx="1"/>
          </p:nvPr>
        </p:nvSpPr>
        <p:spPr>
          <a:xfrm>
            <a:off x="457200" y="1196752"/>
            <a:ext cx="8229600" cy="5127848"/>
          </a:xfrm>
        </p:spPr>
        <p:txBody>
          <a:bodyPr>
            <a:normAutofit/>
          </a:bodyPr>
          <a:lstStyle/>
          <a:p>
            <a:r>
              <a:rPr lang="tr-TR" sz="2800" dirty="0">
                <a:latin typeface="Times New Roman" pitchFamily="18" charset="0"/>
                <a:ea typeface="Times New Roman" panose="02020603050405020304" pitchFamily="18" charset="0"/>
                <a:cs typeface="Times New Roman" pitchFamily="18" charset="0"/>
              </a:rPr>
              <a:t>Öğretim elemanlarına ödenecek ek ders ve sınav ücretleri ile personele ödenecek fazla çalışma ücretlerinin toplamı, toplanan ikinci öğretim ücretlerinin %70’ini aşamaz. </a:t>
            </a:r>
            <a:endParaRPr lang="tr-TR" sz="2800" dirty="0" smtClean="0">
              <a:latin typeface="Times New Roman" pitchFamily="18" charset="0"/>
              <a:ea typeface="Times New Roman" panose="02020603050405020304" pitchFamily="18" charset="0"/>
              <a:cs typeface="Times New Roman" pitchFamily="18" charset="0"/>
            </a:endParaRPr>
          </a:p>
          <a:p>
            <a:r>
              <a:rPr lang="tr-TR" sz="2800" dirty="0" smtClean="0">
                <a:latin typeface="Times New Roman" pitchFamily="18" charset="0"/>
                <a:ea typeface="Times New Roman" panose="02020603050405020304" pitchFamily="18" charset="0"/>
                <a:cs typeface="Times New Roman" pitchFamily="18" charset="0"/>
              </a:rPr>
              <a:t>Öğretim </a:t>
            </a:r>
            <a:r>
              <a:rPr lang="tr-TR" sz="2800" dirty="0">
                <a:latin typeface="Times New Roman" pitchFamily="18" charset="0"/>
                <a:ea typeface="Times New Roman" panose="02020603050405020304" pitchFamily="18" charset="0"/>
                <a:cs typeface="Times New Roman" pitchFamily="18" charset="0"/>
              </a:rPr>
              <a:t>elemanlarına aynı süre için ek ders ücreti ile birlikte fazla çalışma ücreti ödenmez. </a:t>
            </a:r>
          </a:p>
          <a:p>
            <a:endParaRPr lang="tr-TR" sz="2800" dirty="0">
              <a:latin typeface="Times New Roman" pitchFamily="18" charset="0"/>
              <a:cs typeface="Times New Roman" pitchFamily="18" charset="0"/>
            </a:endParaRPr>
          </a:p>
          <a:p>
            <a:endParaRPr lang="tr-TR" dirty="0"/>
          </a:p>
        </p:txBody>
      </p:sp>
    </p:spTree>
    <p:extLst>
      <p:ext uri="{BB962C8B-B14F-4D97-AF65-F5344CB8AC3E}">
        <p14:creationId xmlns:p14="http://schemas.microsoft.com/office/powerpoint/2010/main" val="328066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340768"/>
            <a:ext cx="8229600" cy="4983832"/>
          </a:xfrm>
        </p:spPr>
        <p:txBody>
          <a:bodyPr>
            <a:normAutofit/>
          </a:bodyPr>
          <a:lstStyle/>
          <a:p>
            <a:pPr algn="just"/>
            <a:r>
              <a:rPr lang="tr-TR" dirty="0"/>
              <a:t>Müfredat programları uyarınca normal çalışma günlerinde çalışma saatinin bitiminden ve </a:t>
            </a:r>
            <a:r>
              <a:rPr lang="tr-TR" dirty="0">
                <a:solidFill>
                  <a:srgbClr val="FFFF00"/>
                </a:solidFill>
              </a:rPr>
              <a:t>saat </a:t>
            </a:r>
            <a:r>
              <a:rPr lang="tr-TR" sz="3200" u="sng" dirty="0">
                <a:solidFill>
                  <a:srgbClr val="FFFF00"/>
                </a:solidFill>
              </a:rPr>
              <a:t>17.00'den sonra başlayan gece öğretimi </a:t>
            </a:r>
            <a:r>
              <a:rPr lang="tr-TR" dirty="0">
                <a:solidFill>
                  <a:srgbClr val="FFFF00"/>
                </a:solidFill>
              </a:rPr>
              <a:t>ile hafta tatili, yarı yıl veya yaz tatillerinde yapılan öğretimde </a:t>
            </a:r>
            <a:r>
              <a:rPr lang="tr-TR" dirty="0" smtClean="0"/>
              <a:t>ek </a:t>
            </a:r>
            <a:r>
              <a:rPr lang="tr-TR" dirty="0"/>
              <a:t>ders ücretleri </a:t>
            </a:r>
            <a:r>
              <a:rPr lang="tr-TR" dirty="0">
                <a:solidFill>
                  <a:srgbClr val="FFFF00"/>
                </a:solidFill>
              </a:rPr>
              <a:t>% </a:t>
            </a:r>
            <a:r>
              <a:rPr lang="tr-TR" dirty="0" smtClean="0">
                <a:solidFill>
                  <a:srgbClr val="FFFF00"/>
                </a:solidFill>
              </a:rPr>
              <a:t>60 </a:t>
            </a:r>
            <a:r>
              <a:rPr lang="tr-TR" dirty="0">
                <a:solidFill>
                  <a:srgbClr val="FFFF00"/>
                </a:solidFill>
              </a:rPr>
              <a:t>zamlı ödenir</a:t>
            </a:r>
            <a:r>
              <a:rPr lang="tr-TR" dirty="0"/>
              <a:t>. </a:t>
            </a:r>
          </a:p>
          <a:p>
            <a:pPr algn="just"/>
            <a:r>
              <a:rPr lang="tr-TR" dirty="0"/>
              <a:t>Hafta ve bayram tatili, yarı yıl ve yaz tatillerinde veya normal çalışma saatleri dışında yürütülen </a:t>
            </a:r>
            <a:r>
              <a:rPr lang="tr-TR" u="sng" dirty="0"/>
              <a:t>uzmanlık alan dersleri, tez danışmanlığı, ara sınavlarla </a:t>
            </a:r>
            <a:r>
              <a:rPr lang="tr-TR" dirty="0"/>
              <a:t>ilgili faaliyetler için </a:t>
            </a:r>
            <a:r>
              <a:rPr lang="tr-TR" dirty="0">
                <a:solidFill>
                  <a:srgbClr val="FFFF00"/>
                </a:solidFill>
              </a:rPr>
              <a:t>zamlı ek ders ücreti ödenmez. </a:t>
            </a:r>
          </a:p>
          <a:p>
            <a:pPr algn="just"/>
            <a:endParaRPr lang="tr-TR" dirty="0" smtClean="0"/>
          </a:p>
          <a:p>
            <a:pPr algn="just"/>
            <a:endParaRPr lang="tr-TR" dirty="0" smtClean="0"/>
          </a:p>
          <a:p>
            <a:pPr algn="just"/>
            <a:endParaRPr lang="tr-TR" dirty="0" smtClean="0"/>
          </a:p>
          <a:p>
            <a:pPr algn="just"/>
            <a:endParaRPr lang="tr-TR" dirty="0" smtClean="0"/>
          </a:p>
        </p:txBody>
      </p:sp>
      <p:sp>
        <p:nvSpPr>
          <p:cNvPr id="6" name="Başlık 1"/>
          <p:cNvSpPr txBox="1">
            <a:spLocks/>
          </p:cNvSpPr>
          <p:nvPr/>
        </p:nvSpPr>
        <p:spPr>
          <a:xfrm>
            <a:off x="323528" y="260648"/>
            <a:ext cx="8229600" cy="650336"/>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dirty="0" smtClean="0">
                <a:solidFill>
                  <a:schemeClr val="accent3"/>
                </a:solidFill>
              </a:rPr>
              <a:t>İKİNCİ ÖĞRETİM</a:t>
            </a:r>
            <a:endParaRPr lang="tr-TR" sz="2800" dirty="0">
              <a:solidFill>
                <a:schemeClr val="accent3"/>
              </a:solidFill>
            </a:endParaRPr>
          </a:p>
        </p:txBody>
      </p:sp>
    </p:spTree>
    <p:extLst>
      <p:ext uri="{BB962C8B-B14F-4D97-AF65-F5344CB8AC3E}">
        <p14:creationId xmlns:p14="http://schemas.microsoft.com/office/powerpoint/2010/main" val="1169697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484784"/>
            <a:ext cx="8229600" cy="2880320"/>
          </a:xfrm>
        </p:spPr>
        <p:txBody>
          <a:bodyPr/>
          <a:lstStyle/>
          <a:p>
            <a:r>
              <a:rPr lang="tr-TR" sz="2400" dirty="0" smtClean="0">
                <a:latin typeface="Times New Roman" panose="02020603050405020304" pitchFamily="18" charset="0"/>
                <a:cs typeface="Times New Roman" pitchFamily="18" charset="0"/>
              </a:rPr>
              <a:t>İkinci </a:t>
            </a:r>
            <a:r>
              <a:rPr lang="tr-TR" sz="2400" dirty="0">
                <a:latin typeface="Times New Roman" panose="02020603050405020304" pitchFamily="18" charset="0"/>
                <a:cs typeface="Times New Roman" pitchFamily="18" charset="0"/>
              </a:rPr>
              <a:t>öğretim ek ders katsayısı, ek ders olarak kullanılabilecek gelir miktarını aşmamak üzere ilgili birimin </a:t>
            </a:r>
            <a:r>
              <a:rPr lang="tr-TR" sz="2400" dirty="0">
                <a:solidFill>
                  <a:srgbClr val="FFFF00"/>
                </a:solidFill>
                <a:latin typeface="Times New Roman" panose="02020603050405020304" pitchFamily="18" charset="0"/>
                <a:cs typeface="Times New Roman" pitchFamily="18" charset="0"/>
              </a:rPr>
              <a:t>yönetim kurulu kararı</a:t>
            </a:r>
            <a:r>
              <a:rPr lang="tr-TR" sz="2400" dirty="0">
                <a:latin typeface="Times New Roman" panose="02020603050405020304" pitchFamily="18" charset="0"/>
                <a:cs typeface="Times New Roman" pitchFamily="18" charset="0"/>
              </a:rPr>
              <a:t> ile belirlenmektedir</a:t>
            </a:r>
            <a:r>
              <a:rPr lang="tr-TR" sz="2400" dirty="0" smtClean="0">
                <a:latin typeface="Times New Roman" panose="02020603050405020304" pitchFamily="18" charset="0"/>
                <a:cs typeface="Times New Roman" pitchFamily="18" charset="0"/>
              </a:rPr>
              <a:t>.</a:t>
            </a:r>
          </a:p>
          <a:p>
            <a:endParaRPr lang="tr-TR" sz="2400" dirty="0">
              <a:latin typeface="Times New Roman" panose="02020603050405020304" pitchFamily="18" charset="0"/>
              <a:cs typeface="Times New Roman" pitchFamily="18" charset="0"/>
            </a:endParaRPr>
          </a:p>
          <a:p>
            <a:endParaRPr lang="tr-TR" sz="2400" dirty="0">
              <a:latin typeface="Times New Roman" panose="02020603050405020304" pitchFamily="18" charset="0"/>
              <a:cs typeface="Times New Roman" pitchFamily="18" charset="0"/>
            </a:endParaRPr>
          </a:p>
          <a:p>
            <a:endParaRPr lang="tr-TR" dirty="0"/>
          </a:p>
        </p:txBody>
      </p:sp>
      <p:sp>
        <p:nvSpPr>
          <p:cNvPr id="4" name="Dikdörtgen 3"/>
          <p:cNvSpPr/>
          <p:nvPr/>
        </p:nvSpPr>
        <p:spPr>
          <a:xfrm>
            <a:off x="611560" y="3099048"/>
            <a:ext cx="8148637" cy="762000"/>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ltLang="tr-TR" b="1" dirty="0">
              <a:solidFill>
                <a:srgbClr val="063294"/>
              </a:solidFill>
              <a:latin typeface="Times New Roman" panose="02020603050405020304" pitchFamily="18" charset="0"/>
            </a:endParaRPr>
          </a:p>
          <a:p>
            <a:pPr algn="ctr">
              <a:defRPr/>
            </a:pPr>
            <a:r>
              <a:rPr lang="tr-TR" altLang="tr-TR" b="1" dirty="0">
                <a:solidFill>
                  <a:srgbClr val="063294"/>
                </a:solidFill>
                <a:latin typeface="Times New Roman" panose="02020603050405020304" pitchFamily="18" charset="0"/>
              </a:rPr>
              <a:t>Ek Ders Ücreti = Unvana Göre Belirlenen Gösterge X </a:t>
            </a:r>
            <a:r>
              <a:rPr lang="tr-TR" altLang="tr-TR" b="1" dirty="0" smtClean="0">
                <a:solidFill>
                  <a:srgbClr val="063294"/>
                </a:solidFill>
                <a:latin typeface="Times New Roman" panose="02020603050405020304" pitchFamily="18" charset="0"/>
              </a:rPr>
              <a:t>Memur Maaş Katsayısı </a:t>
            </a:r>
            <a:r>
              <a:rPr lang="tr-TR" altLang="tr-TR" b="1" dirty="0">
                <a:solidFill>
                  <a:srgbClr val="063294"/>
                </a:solidFill>
                <a:latin typeface="Times New Roman" panose="02020603050405020304" pitchFamily="18" charset="0"/>
              </a:rPr>
              <a:t>X Ek Ders Katsayısı X Ders Saati</a:t>
            </a:r>
          </a:p>
          <a:p>
            <a:pPr algn="ctr">
              <a:defRPr/>
            </a:pPr>
            <a:endParaRPr lang="tr-TR" altLang="tr-TR" b="1" dirty="0">
              <a:solidFill>
                <a:srgbClr val="063294"/>
              </a:solidFill>
              <a:latin typeface="Times New Roman" panose="02020603050405020304" pitchFamily="18" charset="0"/>
            </a:endParaRPr>
          </a:p>
        </p:txBody>
      </p:sp>
      <p:sp>
        <p:nvSpPr>
          <p:cNvPr id="5" name="Başlık 1"/>
          <p:cNvSpPr>
            <a:spLocks noGrp="1"/>
          </p:cNvSpPr>
          <p:nvPr>
            <p:ph type="title"/>
          </p:nvPr>
        </p:nvSpPr>
        <p:spPr>
          <a:xfrm>
            <a:off x="323528" y="260648"/>
            <a:ext cx="8229600" cy="650336"/>
          </a:xfrm>
        </p:spPr>
        <p:txBody>
          <a:bodyPr>
            <a:normAutofit/>
          </a:bodyPr>
          <a:lstStyle/>
          <a:p>
            <a:r>
              <a:rPr lang="tr-TR" sz="2800" dirty="0" smtClean="0">
                <a:solidFill>
                  <a:schemeClr val="accent3"/>
                </a:solidFill>
              </a:rPr>
              <a:t>İKİNCİ ÖĞRETİM</a:t>
            </a:r>
            <a:endParaRPr lang="tr-TR" sz="2800" dirty="0">
              <a:solidFill>
                <a:schemeClr val="accent3"/>
              </a:solidFill>
            </a:endParaRPr>
          </a:p>
        </p:txBody>
      </p:sp>
      <p:graphicFrame>
        <p:nvGraphicFramePr>
          <p:cNvPr id="6" name="Tablo 5"/>
          <p:cNvGraphicFramePr>
            <a:graphicFrameLocks noGrp="1"/>
          </p:cNvGraphicFramePr>
          <p:nvPr>
            <p:extLst>
              <p:ext uri="{D42A27DB-BD31-4B8C-83A1-F6EECF244321}">
                <p14:modId xmlns:p14="http://schemas.microsoft.com/office/powerpoint/2010/main" val="3914129757"/>
              </p:ext>
            </p:extLst>
          </p:nvPr>
        </p:nvGraphicFramePr>
        <p:xfrm>
          <a:off x="683568" y="4293096"/>
          <a:ext cx="7632848" cy="1177362"/>
        </p:xfrm>
        <a:graphic>
          <a:graphicData uri="http://schemas.openxmlformats.org/drawingml/2006/table">
            <a:tbl>
              <a:tblPr>
                <a:tableStyleId>{5C22544A-7EE6-4342-B048-85BDC9FD1C3A}</a:tableStyleId>
              </a:tblPr>
              <a:tblGrid>
                <a:gridCol w="2819010">
                  <a:extLst>
                    <a:ext uri="{9D8B030D-6E8A-4147-A177-3AD203B41FA5}">
                      <a16:colId xmlns:a16="http://schemas.microsoft.com/office/drawing/2014/main" val="20000"/>
                    </a:ext>
                  </a:extLst>
                </a:gridCol>
                <a:gridCol w="2309802">
                  <a:extLst>
                    <a:ext uri="{9D8B030D-6E8A-4147-A177-3AD203B41FA5}">
                      <a16:colId xmlns:a16="http://schemas.microsoft.com/office/drawing/2014/main" val="20001"/>
                    </a:ext>
                  </a:extLst>
                </a:gridCol>
                <a:gridCol w="2504036">
                  <a:extLst>
                    <a:ext uri="{9D8B030D-6E8A-4147-A177-3AD203B41FA5}">
                      <a16:colId xmlns:a16="http://schemas.microsoft.com/office/drawing/2014/main" val="20002"/>
                    </a:ext>
                  </a:extLst>
                </a:gridCol>
              </a:tblGrid>
              <a:tr h="863037">
                <a:tc>
                  <a:txBody>
                    <a:bodyPr/>
                    <a:lstStyle/>
                    <a:p>
                      <a:pPr algn="l" rtl="0" fontAlgn="ctr"/>
                      <a:r>
                        <a:rPr lang="tr-TR" sz="2000" u="none" strike="noStrike" dirty="0">
                          <a:effectLst/>
                        </a:rPr>
                        <a:t>Normal Örgün Öğretim</a:t>
                      </a:r>
                      <a:endParaRPr lang="tr-TR" sz="2000" b="0" i="0" u="none" strike="noStrike" dirty="0">
                        <a:solidFill>
                          <a:srgbClr val="000000"/>
                        </a:solidFill>
                        <a:effectLst/>
                        <a:latin typeface="Calibri"/>
                      </a:endParaRPr>
                    </a:p>
                  </a:txBody>
                  <a:tcPr marL="9525" marR="9525" marT="9525" marB="0" anchor="ctr"/>
                </a:tc>
                <a:tc>
                  <a:txBody>
                    <a:bodyPr/>
                    <a:lstStyle/>
                    <a:p>
                      <a:pPr algn="l" rtl="0" fontAlgn="ctr"/>
                      <a:r>
                        <a:rPr lang="tr-TR" sz="2000" u="none" strike="noStrike">
                          <a:effectLst/>
                        </a:rPr>
                        <a:t>17:00'den Önce İkinci Öğretim</a:t>
                      </a:r>
                      <a:endParaRPr lang="tr-TR" sz="2000" b="0" i="0" u="none" strike="noStrike">
                        <a:solidFill>
                          <a:srgbClr val="000000"/>
                        </a:solidFill>
                        <a:effectLst/>
                        <a:latin typeface="Calibri"/>
                      </a:endParaRPr>
                    </a:p>
                  </a:txBody>
                  <a:tcPr marL="9525" marR="9525" marT="9525" marB="0" anchor="ctr"/>
                </a:tc>
                <a:tc>
                  <a:txBody>
                    <a:bodyPr/>
                    <a:lstStyle/>
                    <a:p>
                      <a:pPr algn="l" rtl="0" fontAlgn="ctr"/>
                      <a:r>
                        <a:rPr lang="tr-TR" sz="2000" u="none" strike="noStrike" dirty="0">
                          <a:effectLst/>
                        </a:rPr>
                        <a:t>17:00'den Sonra İkinci Öğretim (% 60 </a:t>
                      </a:r>
                      <a:r>
                        <a:rPr lang="tr-TR" sz="2000" u="none" strike="noStrike" dirty="0" smtClean="0">
                          <a:effectLst/>
                        </a:rPr>
                        <a:t>Zamlı</a:t>
                      </a:r>
                      <a:r>
                        <a:rPr lang="tr-TR" sz="2000" u="none" strike="noStrike" dirty="0">
                          <a:effectLst/>
                        </a:rPr>
                        <a:t>)</a:t>
                      </a:r>
                      <a:endParaRPr lang="tr-TR" sz="20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289091">
                <a:tc>
                  <a:txBody>
                    <a:bodyPr/>
                    <a:lstStyle/>
                    <a:p>
                      <a:pPr algn="ctr" rtl="0" fontAlgn="ctr"/>
                      <a:r>
                        <a:rPr lang="tr-TR" sz="2000" u="none" strike="noStrike" dirty="0">
                          <a:effectLst/>
                        </a:rPr>
                        <a:t>1 Kat</a:t>
                      </a:r>
                      <a:endParaRPr lang="tr-TR" sz="2000" b="0" i="0" u="none" strike="noStrike" dirty="0">
                        <a:solidFill>
                          <a:srgbClr val="000000"/>
                        </a:solidFill>
                        <a:effectLst/>
                        <a:latin typeface="Calibri"/>
                      </a:endParaRPr>
                    </a:p>
                  </a:txBody>
                  <a:tcPr marL="9525" marR="9525" marT="9525" marB="0" anchor="ctr"/>
                </a:tc>
                <a:tc>
                  <a:txBody>
                    <a:bodyPr/>
                    <a:lstStyle/>
                    <a:p>
                      <a:pPr algn="ctr" rtl="0" fontAlgn="ctr"/>
                      <a:r>
                        <a:rPr lang="tr-TR" sz="2000" u="none" strike="noStrike" dirty="0">
                          <a:effectLst/>
                        </a:rPr>
                        <a:t>2 Kat</a:t>
                      </a:r>
                      <a:endParaRPr lang="tr-TR" sz="2000" b="0" i="0" u="none" strike="noStrike" dirty="0">
                        <a:solidFill>
                          <a:srgbClr val="000000"/>
                        </a:solidFill>
                        <a:effectLst/>
                        <a:latin typeface="Calibri"/>
                      </a:endParaRPr>
                    </a:p>
                  </a:txBody>
                  <a:tcPr marL="9525" marR="9525" marT="9525" marB="0" anchor="ctr"/>
                </a:tc>
                <a:tc>
                  <a:txBody>
                    <a:bodyPr/>
                    <a:lstStyle/>
                    <a:p>
                      <a:pPr algn="ctr" rtl="0" fontAlgn="ctr"/>
                      <a:r>
                        <a:rPr lang="tr-TR" sz="2000" u="none" strike="noStrike" dirty="0">
                          <a:effectLst/>
                        </a:rPr>
                        <a:t>3,2 kat</a:t>
                      </a:r>
                      <a:endParaRPr lang="tr-TR" sz="20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336596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404664"/>
            <a:ext cx="8229600" cy="722344"/>
          </a:xfrm>
        </p:spPr>
        <p:txBody>
          <a:bodyPr>
            <a:normAutofit/>
          </a:bodyPr>
          <a:lstStyle/>
          <a:p>
            <a:r>
              <a:rPr lang="tr-TR" sz="3600" dirty="0">
                <a:solidFill>
                  <a:schemeClr val="accent4"/>
                </a:solidFill>
              </a:rPr>
              <a:t>TEZSİZ YÜKSEK LİSANS </a:t>
            </a:r>
            <a:r>
              <a:rPr lang="tr-TR" sz="3600" dirty="0" smtClean="0">
                <a:solidFill>
                  <a:schemeClr val="accent4"/>
                </a:solidFill>
              </a:rPr>
              <a:t>PROGRAMI</a:t>
            </a:r>
            <a:endParaRPr lang="tr-TR" sz="3600" dirty="0">
              <a:solidFill>
                <a:schemeClr val="accent4"/>
              </a:solidFill>
            </a:endParaRPr>
          </a:p>
        </p:txBody>
      </p:sp>
      <p:sp>
        <p:nvSpPr>
          <p:cNvPr id="3" name="İçerik Yer Tutucusu 2"/>
          <p:cNvSpPr>
            <a:spLocks noGrp="1"/>
          </p:cNvSpPr>
          <p:nvPr>
            <p:ph idx="1"/>
          </p:nvPr>
        </p:nvSpPr>
        <p:spPr/>
        <p:txBody>
          <a:bodyPr>
            <a:normAutofit/>
          </a:bodyPr>
          <a:lstStyle/>
          <a:p>
            <a:r>
              <a:rPr lang="tr-TR" dirty="0" smtClean="0"/>
              <a:t>………..2914 </a:t>
            </a:r>
            <a:r>
              <a:rPr lang="tr-TR" dirty="0"/>
              <a:t>sayılı Kanunun 11 inci maddesinin dördüncü fıkrasında akademik unvanlar itibarıyla öngörülen </a:t>
            </a:r>
            <a:r>
              <a:rPr lang="tr-TR" dirty="0">
                <a:solidFill>
                  <a:srgbClr val="FFFF00"/>
                </a:solidFill>
              </a:rPr>
              <a:t>ek ders ücretinin her halükârda </a:t>
            </a:r>
            <a:r>
              <a:rPr lang="tr-TR" u="sng" dirty="0" smtClean="0">
                <a:solidFill>
                  <a:srgbClr val="FFFF00"/>
                </a:solidFill>
              </a:rPr>
              <a:t>10 katını </a:t>
            </a:r>
            <a:r>
              <a:rPr lang="tr-TR" dirty="0">
                <a:solidFill>
                  <a:srgbClr val="FFFF00"/>
                </a:solidFill>
              </a:rPr>
              <a:t>ve aynı maddede öngörülen sınav ücretinin </a:t>
            </a:r>
            <a:r>
              <a:rPr lang="tr-TR" u="sng" dirty="0" smtClean="0">
                <a:solidFill>
                  <a:srgbClr val="FFFF00"/>
                </a:solidFill>
              </a:rPr>
              <a:t>5 </a:t>
            </a:r>
            <a:r>
              <a:rPr lang="tr-TR" u="sng" dirty="0">
                <a:solidFill>
                  <a:srgbClr val="FFFF00"/>
                </a:solidFill>
              </a:rPr>
              <a:t>katını </a:t>
            </a:r>
            <a:r>
              <a:rPr lang="tr-TR" dirty="0">
                <a:solidFill>
                  <a:srgbClr val="FFFF00"/>
                </a:solidFill>
              </a:rPr>
              <a:t>geçmemek üzere </a:t>
            </a:r>
            <a:r>
              <a:rPr lang="tr-TR" dirty="0"/>
              <a:t>bu eğitim programında fiilen ders veren öğretim üyelerine ek ders ve sınav ücreti;  3843 sayılı Kanunun 12 </a:t>
            </a:r>
            <a:r>
              <a:rPr lang="tr-TR" dirty="0" err="1"/>
              <a:t>nci</a:t>
            </a:r>
            <a:r>
              <a:rPr lang="tr-TR" dirty="0"/>
              <a:t> maddesinde belirtilen esaslara göre bu program için görevlendirilen idarî personele </a:t>
            </a:r>
            <a:r>
              <a:rPr lang="tr-TR" dirty="0" smtClean="0"/>
              <a:t>de fazla </a:t>
            </a:r>
            <a:r>
              <a:rPr lang="tr-TR" dirty="0"/>
              <a:t>çalışma ücreti olarak ödenir. </a:t>
            </a:r>
          </a:p>
        </p:txBody>
      </p:sp>
    </p:spTree>
    <p:extLst>
      <p:ext uri="{BB962C8B-B14F-4D97-AF65-F5344CB8AC3E}">
        <p14:creationId xmlns:p14="http://schemas.microsoft.com/office/powerpoint/2010/main" val="715564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1935163"/>
            <a:ext cx="8229600" cy="4389437"/>
          </a:xfrm>
        </p:spPr>
        <p:txBody>
          <a:bodyPr>
            <a:normAutofit/>
          </a:bodyPr>
          <a:lstStyle/>
          <a:p>
            <a:pPr marL="0" indent="0" algn="ctr">
              <a:buNone/>
            </a:pPr>
            <a:r>
              <a:rPr lang="tr-TR" sz="4800" dirty="0" smtClean="0">
                <a:solidFill>
                  <a:schemeClr val="accent4"/>
                </a:solidFill>
              </a:rPr>
              <a:t>YAZ OKULU</a:t>
            </a:r>
            <a:endParaRPr lang="tr-TR" sz="4800" dirty="0">
              <a:solidFill>
                <a:schemeClr val="accent4"/>
              </a:solidFill>
            </a:endParaRPr>
          </a:p>
        </p:txBody>
      </p:sp>
    </p:spTree>
    <p:extLst>
      <p:ext uri="{BB962C8B-B14F-4D97-AF65-F5344CB8AC3E}">
        <p14:creationId xmlns:p14="http://schemas.microsoft.com/office/powerpoint/2010/main" val="997696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sz="2800" dirty="0" smtClean="0">
                <a:solidFill>
                  <a:srgbClr val="10CF9B"/>
                </a:solidFill>
              </a:rPr>
              <a:t>YAZ </a:t>
            </a:r>
            <a:r>
              <a:rPr lang="tr-TR" sz="2800" dirty="0">
                <a:solidFill>
                  <a:srgbClr val="10CF9B"/>
                </a:solidFill>
              </a:rPr>
              <a:t>OKULLARI</a:t>
            </a:r>
            <a:br>
              <a:rPr lang="tr-TR" sz="2800" dirty="0">
                <a:solidFill>
                  <a:srgbClr val="10CF9B"/>
                </a:solidFill>
              </a:rPr>
            </a:br>
            <a:r>
              <a:rPr lang="tr-TR" sz="2800" dirty="0">
                <a:solidFill>
                  <a:srgbClr val="10CF9B"/>
                </a:solidFill>
              </a:rPr>
              <a:t>PROGRAMLARI UYGULAMA ESAS VE USULLERİ  </a:t>
            </a:r>
            <a:br>
              <a:rPr lang="tr-TR" sz="2800" dirty="0">
                <a:solidFill>
                  <a:srgbClr val="10CF9B"/>
                </a:solidFill>
              </a:rPr>
            </a:br>
            <a:r>
              <a:rPr lang="tr-TR" sz="2800" dirty="0">
                <a:solidFill>
                  <a:srgbClr val="10CF9B"/>
                </a:solidFill>
              </a:rPr>
              <a:t>Madde 4 </a:t>
            </a:r>
            <a:r>
              <a:rPr lang="tr-TR" sz="2800" dirty="0" smtClean="0">
                <a:solidFill>
                  <a:srgbClr val="10CF9B"/>
                </a:solidFill>
              </a:rPr>
              <a:t>/m</a:t>
            </a:r>
            <a:r>
              <a:rPr lang="tr-TR" sz="2800" dirty="0">
                <a:solidFill>
                  <a:srgbClr val="10CF9B"/>
                </a:solidFill>
              </a:rPr>
              <a:t/>
            </a:r>
            <a:br>
              <a:rPr lang="tr-TR" sz="2800" dirty="0">
                <a:solidFill>
                  <a:srgbClr val="10CF9B"/>
                </a:solidFill>
              </a:rPr>
            </a:br>
            <a:endParaRPr lang="tr-TR" dirty="0"/>
          </a:p>
        </p:txBody>
      </p:sp>
      <p:sp>
        <p:nvSpPr>
          <p:cNvPr id="3" name="İçerik Yer Tutucusu 2"/>
          <p:cNvSpPr>
            <a:spLocks noGrp="1"/>
          </p:cNvSpPr>
          <p:nvPr>
            <p:ph idx="1"/>
          </p:nvPr>
        </p:nvSpPr>
        <p:spPr/>
        <p:txBody>
          <a:bodyPr/>
          <a:lstStyle/>
          <a:p>
            <a:r>
              <a:rPr lang="tr-TR" dirty="0"/>
              <a:t>Öğretim elemanlarının unvanları itibarıyla </a:t>
            </a:r>
            <a:r>
              <a:rPr lang="tr-TR" dirty="0" smtClean="0"/>
              <a:t>yaz okulu kapsamında haftada </a:t>
            </a:r>
            <a:r>
              <a:rPr lang="tr-TR" dirty="0"/>
              <a:t>verebilecekleri ücretli azami ders saati; </a:t>
            </a:r>
            <a:r>
              <a:rPr lang="tr-TR" dirty="0" smtClean="0"/>
              <a:t>haftalık </a:t>
            </a:r>
            <a:r>
              <a:rPr lang="tr-TR" dirty="0"/>
              <a:t>zorunlu ders saati ile </a:t>
            </a:r>
            <a:r>
              <a:rPr lang="tr-TR" dirty="0" smtClean="0"/>
              <a:t>örgün </a:t>
            </a:r>
            <a:r>
              <a:rPr lang="tr-TR" dirty="0"/>
              <a:t>öğretimde ödenebilecek ek ders saatinin toplamını (</a:t>
            </a:r>
            <a:r>
              <a:rPr lang="tr-TR" dirty="0">
                <a:solidFill>
                  <a:srgbClr val="FFFF00"/>
                </a:solidFill>
              </a:rPr>
              <a:t>öğretim üyeleri için 30, öğretim görevlileri </a:t>
            </a:r>
            <a:r>
              <a:rPr lang="tr-TR" dirty="0" smtClean="0">
                <a:solidFill>
                  <a:srgbClr val="FFFF00"/>
                </a:solidFill>
              </a:rPr>
              <a:t>32 saati, </a:t>
            </a:r>
            <a:r>
              <a:rPr lang="tr-TR" dirty="0" err="1" smtClean="0">
                <a:solidFill>
                  <a:srgbClr val="FFFF00"/>
                </a:solidFill>
              </a:rPr>
              <a:t>arş.gör.dr</a:t>
            </a:r>
            <a:r>
              <a:rPr lang="tr-TR" dirty="0" smtClean="0">
                <a:solidFill>
                  <a:srgbClr val="FFFF00"/>
                </a:solidFill>
              </a:rPr>
              <a:t>. 22 saati) </a:t>
            </a:r>
            <a:r>
              <a:rPr lang="tr-TR" dirty="0"/>
              <a:t>geçemez</a:t>
            </a:r>
            <a:r>
              <a:rPr lang="tr-TR" dirty="0" smtClean="0"/>
              <a:t>.</a:t>
            </a:r>
          </a:p>
          <a:p>
            <a:r>
              <a:rPr lang="tr-TR" dirty="0"/>
              <a:t>Yaz ve yarıyıl tatillerinde yürütülen eğitim-öğretim faaliyetlerinde ders yükü zorunluluğu </a:t>
            </a:r>
            <a:r>
              <a:rPr lang="tr-TR" dirty="0" smtClean="0"/>
              <a:t>aranmaz.</a:t>
            </a:r>
          </a:p>
          <a:p>
            <a:pPr marL="0" indent="0">
              <a:buNone/>
            </a:pPr>
            <a:endParaRPr lang="tr-TR" dirty="0"/>
          </a:p>
        </p:txBody>
      </p:sp>
    </p:spTree>
    <p:extLst>
      <p:ext uri="{BB962C8B-B14F-4D97-AF65-F5344CB8AC3E}">
        <p14:creationId xmlns:p14="http://schemas.microsoft.com/office/powerpoint/2010/main" val="11376101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7772400" cy="1362456"/>
          </a:xfrm>
        </p:spPr>
        <p:txBody>
          <a:bodyPr/>
          <a:lstStyle/>
          <a:p>
            <a:r>
              <a:rPr lang="tr-TR" sz="2500" dirty="0">
                <a:ln>
                  <a:noFill/>
                </a:ln>
                <a:solidFill>
                  <a:srgbClr val="10CF9B"/>
                </a:solidFill>
                <a:effectLst/>
              </a:rPr>
              <a:t>YAZ OKULLARI</a:t>
            </a:r>
            <a:br>
              <a:rPr lang="tr-TR" sz="2500" dirty="0">
                <a:ln>
                  <a:noFill/>
                </a:ln>
                <a:solidFill>
                  <a:srgbClr val="10CF9B"/>
                </a:solidFill>
                <a:effectLst/>
              </a:rPr>
            </a:br>
            <a:r>
              <a:rPr lang="tr-TR" sz="2500" dirty="0">
                <a:ln>
                  <a:noFill/>
                </a:ln>
                <a:solidFill>
                  <a:srgbClr val="10CF9B"/>
                </a:solidFill>
                <a:effectLst/>
              </a:rPr>
              <a:t>PROGRAMLARI UYGULAMA ESAS VE USULLERİ  </a:t>
            </a:r>
            <a:br>
              <a:rPr lang="tr-TR" sz="2500" dirty="0">
                <a:ln>
                  <a:noFill/>
                </a:ln>
                <a:solidFill>
                  <a:srgbClr val="10CF9B"/>
                </a:solidFill>
                <a:effectLst/>
              </a:rPr>
            </a:br>
            <a:r>
              <a:rPr lang="tr-TR" sz="2500" dirty="0" smtClean="0">
                <a:ln>
                  <a:noFill/>
                </a:ln>
                <a:solidFill>
                  <a:srgbClr val="10CF9B"/>
                </a:solidFill>
                <a:effectLst/>
              </a:rPr>
              <a:t>Madde 4/j</a:t>
            </a:r>
            <a:endParaRPr lang="tr-TR" dirty="0"/>
          </a:p>
        </p:txBody>
      </p:sp>
      <p:sp>
        <p:nvSpPr>
          <p:cNvPr id="3" name="Metin Yer Tutucusu 2"/>
          <p:cNvSpPr>
            <a:spLocks noGrp="1"/>
          </p:cNvSpPr>
          <p:nvPr>
            <p:ph type="body" idx="1"/>
          </p:nvPr>
        </p:nvSpPr>
        <p:spPr>
          <a:xfrm>
            <a:off x="530352" y="2704664"/>
            <a:ext cx="7772400" cy="3820680"/>
          </a:xfrm>
        </p:spPr>
        <p:txBody>
          <a:bodyPr>
            <a:normAutofit/>
          </a:bodyPr>
          <a:lstStyle/>
          <a:p>
            <a:r>
              <a:rPr lang="tr-TR" dirty="0" smtClean="0"/>
              <a:t>Öğretim </a:t>
            </a:r>
            <a:r>
              <a:rPr lang="tr-TR" dirty="0"/>
              <a:t>elemanlarına ek ders ve sınav ücreti olarak ödenebilecek miktarın toplamı, </a:t>
            </a:r>
            <a:r>
              <a:rPr lang="tr-TR" dirty="0" err="1"/>
              <a:t>kaydolunan</a:t>
            </a:r>
            <a:r>
              <a:rPr lang="tr-TR" dirty="0"/>
              <a:t> ödeneğin % 70’ini geçemeyeceğinden öğretim elemanlarına, kurum bütçesi, döner sermaye, bilimsel araştırma projesi ve sair kaynaklardan ayrıca ders ve sınav ücreti ödenemez; herhangi bir ödeme yapılamaz.</a:t>
            </a:r>
          </a:p>
          <a:p>
            <a:endParaRPr lang="tr-TR" dirty="0"/>
          </a:p>
          <a:p>
            <a:r>
              <a:rPr lang="tr-TR" dirty="0"/>
              <a:t>	</a:t>
            </a:r>
          </a:p>
        </p:txBody>
      </p:sp>
    </p:spTree>
    <p:extLst>
      <p:ext uri="{BB962C8B-B14F-4D97-AF65-F5344CB8AC3E}">
        <p14:creationId xmlns:p14="http://schemas.microsoft.com/office/powerpoint/2010/main" val="42271225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normAutofit fontScale="90000"/>
          </a:bodyPr>
          <a:lstStyle/>
          <a:p>
            <a:r>
              <a:rPr lang="tr-TR" dirty="0"/>
              <a:t/>
            </a:r>
            <a:br>
              <a:rPr lang="tr-TR" dirty="0"/>
            </a:br>
            <a:r>
              <a:rPr lang="tr-TR" sz="2600" dirty="0">
                <a:solidFill>
                  <a:srgbClr val="10CF9B"/>
                </a:solidFill>
              </a:rPr>
              <a:t>YAZ OKULLARI</a:t>
            </a:r>
            <a:br>
              <a:rPr lang="tr-TR" sz="2600" dirty="0">
                <a:solidFill>
                  <a:srgbClr val="10CF9B"/>
                </a:solidFill>
              </a:rPr>
            </a:br>
            <a:r>
              <a:rPr lang="tr-TR" sz="2600" dirty="0">
                <a:solidFill>
                  <a:srgbClr val="10CF9B"/>
                </a:solidFill>
              </a:rPr>
              <a:t>PROGRAMLARI UYGULAMA ESAS VE USULLERİ  </a:t>
            </a:r>
            <a:br>
              <a:rPr lang="tr-TR" sz="2600" dirty="0">
                <a:solidFill>
                  <a:srgbClr val="10CF9B"/>
                </a:solidFill>
              </a:rPr>
            </a:br>
            <a:r>
              <a:rPr lang="tr-TR" sz="2600" dirty="0">
                <a:solidFill>
                  <a:srgbClr val="10CF9B"/>
                </a:solidFill>
              </a:rPr>
              <a:t>Madde 4 k</a:t>
            </a:r>
            <a:endParaRPr lang="tr-TR" dirty="0"/>
          </a:p>
        </p:txBody>
      </p:sp>
      <p:sp>
        <p:nvSpPr>
          <p:cNvPr id="6" name="İçerik Yer Tutucusu 5"/>
          <p:cNvSpPr>
            <a:spLocks noGrp="1"/>
          </p:cNvSpPr>
          <p:nvPr>
            <p:ph idx="1"/>
          </p:nvPr>
        </p:nvSpPr>
        <p:spPr>
          <a:xfrm>
            <a:off x="457200" y="1935480"/>
            <a:ext cx="8229600" cy="2357616"/>
          </a:xfrm>
        </p:spPr>
        <p:txBody>
          <a:bodyPr>
            <a:normAutofit/>
          </a:bodyPr>
          <a:lstStyle/>
          <a:p>
            <a:r>
              <a:rPr lang="tr-TR" dirty="0" smtClean="0"/>
              <a:t>Öğretim </a:t>
            </a:r>
            <a:r>
              <a:rPr lang="tr-TR" dirty="0"/>
              <a:t>elemanlarına ödenecek ders saati ücreti; </a:t>
            </a:r>
            <a:r>
              <a:rPr lang="tr-TR" dirty="0" smtClean="0"/>
              <a:t>akademik </a:t>
            </a:r>
            <a:r>
              <a:rPr lang="tr-TR" dirty="0"/>
              <a:t>unvanlar itibarıyla öngörülen</a:t>
            </a:r>
            <a:r>
              <a:rPr lang="tr-TR" u="sng" dirty="0"/>
              <a:t> ek ders ücretlerinin </a:t>
            </a:r>
            <a:r>
              <a:rPr lang="tr-TR" b="1" u="sng" dirty="0">
                <a:solidFill>
                  <a:srgbClr val="FFFF00"/>
                </a:solidFill>
              </a:rPr>
              <a:t>beş katını</a:t>
            </a:r>
            <a:r>
              <a:rPr lang="tr-TR" u="sng" dirty="0"/>
              <a:t>, sınav ücreti de aynı maddede öngörülen sınav ücretinin </a:t>
            </a:r>
            <a:r>
              <a:rPr lang="tr-TR" b="1" u="sng" dirty="0">
                <a:solidFill>
                  <a:srgbClr val="FFFF00"/>
                </a:solidFill>
              </a:rPr>
              <a:t>üç katını </a:t>
            </a:r>
            <a:r>
              <a:rPr lang="tr-TR" u="sng" dirty="0" smtClean="0"/>
              <a:t>geçemez.</a:t>
            </a:r>
            <a:endParaRPr lang="tr-TR" dirty="0"/>
          </a:p>
        </p:txBody>
      </p:sp>
    </p:spTree>
    <p:extLst>
      <p:ext uri="{BB962C8B-B14F-4D97-AF65-F5344CB8AC3E}">
        <p14:creationId xmlns:p14="http://schemas.microsoft.com/office/powerpoint/2010/main" val="1824619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p:txBody>
          <a:bodyPr>
            <a:normAutofit fontScale="90000"/>
          </a:bodyPr>
          <a:lstStyle/>
          <a:p>
            <a:r>
              <a:rPr lang="tr-TR" sz="2500" dirty="0">
                <a:solidFill>
                  <a:srgbClr val="10CF9B"/>
                </a:solidFill>
              </a:rPr>
              <a:t>YAZ OKULLARI</a:t>
            </a:r>
            <a:br>
              <a:rPr lang="tr-TR" sz="2500" dirty="0">
                <a:solidFill>
                  <a:srgbClr val="10CF9B"/>
                </a:solidFill>
              </a:rPr>
            </a:br>
            <a:r>
              <a:rPr lang="tr-TR" sz="2500" dirty="0">
                <a:solidFill>
                  <a:srgbClr val="10CF9B"/>
                </a:solidFill>
              </a:rPr>
              <a:t>PROGRAMLARI UYGULAMA ESAS VE USULLERİ  </a:t>
            </a:r>
            <a:br>
              <a:rPr lang="tr-TR" sz="2500" dirty="0">
                <a:solidFill>
                  <a:srgbClr val="10CF9B"/>
                </a:solidFill>
              </a:rPr>
            </a:br>
            <a:r>
              <a:rPr lang="tr-TR" sz="2500" dirty="0" smtClean="0">
                <a:solidFill>
                  <a:srgbClr val="10CF9B"/>
                </a:solidFill>
              </a:rPr>
              <a:t>Madde 4 k</a:t>
            </a:r>
            <a:endParaRPr lang="tr-TR" dirty="0"/>
          </a:p>
        </p:txBody>
      </p:sp>
      <p:sp>
        <p:nvSpPr>
          <p:cNvPr id="5" name="Alt Başlık 4"/>
          <p:cNvSpPr>
            <a:spLocks noGrp="1"/>
          </p:cNvSpPr>
          <p:nvPr>
            <p:ph idx="1"/>
          </p:nvPr>
        </p:nvSpPr>
        <p:spPr/>
        <p:txBody>
          <a:bodyPr>
            <a:normAutofit/>
          </a:bodyPr>
          <a:lstStyle/>
          <a:p>
            <a:pPr algn="just">
              <a:spcAft>
                <a:spcPts val="0"/>
              </a:spcAft>
            </a:pPr>
            <a:r>
              <a:rPr lang="tr-TR" sz="2800" dirty="0" smtClean="0">
                <a:latin typeface="Arial"/>
                <a:ea typeface="Times New Roman"/>
                <a:cs typeface="Times New Roman"/>
              </a:rPr>
              <a:t>2914 </a:t>
            </a:r>
            <a:r>
              <a:rPr lang="tr-TR" sz="2800" dirty="0">
                <a:latin typeface="Arial"/>
                <a:ea typeface="Times New Roman"/>
                <a:cs typeface="Times New Roman"/>
              </a:rPr>
              <a:t>sayılı Yükseköğretim Personel Kanununun 11 inci maddesi hükmü dikkate alınarak </a:t>
            </a:r>
            <a:r>
              <a:rPr lang="tr-TR" sz="2800" u="sng" dirty="0">
                <a:latin typeface="Arial"/>
                <a:ea typeface="Times New Roman"/>
                <a:cs typeface="Times New Roman"/>
              </a:rPr>
              <a:t>yaz okulunda ders vermekle görevlendirilen ve bu görevi fiilen yerine getiren </a:t>
            </a:r>
            <a:r>
              <a:rPr lang="tr-TR" sz="2800" u="sng" dirty="0">
                <a:solidFill>
                  <a:srgbClr val="FFFF00"/>
                </a:solidFill>
                <a:latin typeface="Arial"/>
                <a:ea typeface="Times New Roman"/>
                <a:cs typeface="Times New Roman"/>
              </a:rPr>
              <a:t>öğretim elemanlarına ödenecek ders ve sınav ücretleri</a:t>
            </a:r>
            <a:r>
              <a:rPr lang="tr-TR" sz="2800" u="sng" dirty="0">
                <a:latin typeface="Arial"/>
                <a:ea typeface="Times New Roman"/>
                <a:cs typeface="Times New Roman"/>
              </a:rPr>
              <a:t>;</a:t>
            </a:r>
            <a:r>
              <a:rPr lang="tr-TR" sz="2800" dirty="0">
                <a:latin typeface="Arial"/>
                <a:ea typeface="Times New Roman"/>
                <a:cs typeface="Times New Roman"/>
              </a:rPr>
              <a:t> öğretim elemanlarının unvanı, verdikleri dersin kredisi, saati ve yabancı dilde eğitim yapılıp yapılmadığı ile derse kaydolan öğrenci sayısı gibi hususlar dikkate alınarak </a:t>
            </a:r>
            <a:r>
              <a:rPr lang="tr-TR" sz="2800" u="sng" dirty="0">
                <a:solidFill>
                  <a:srgbClr val="FFFF00"/>
                </a:solidFill>
                <a:latin typeface="Arial"/>
                <a:ea typeface="Times New Roman"/>
                <a:cs typeface="Times New Roman"/>
              </a:rPr>
              <a:t>yükseköğretim kurumları yönetim kurulu tarafından </a:t>
            </a:r>
            <a:r>
              <a:rPr lang="tr-TR" sz="2800" u="sng" dirty="0" smtClean="0">
                <a:solidFill>
                  <a:srgbClr val="FFFF00"/>
                </a:solidFill>
                <a:latin typeface="Arial"/>
                <a:ea typeface="Times New Roman"/>
                <a:cs typeface="Times New Roman"/>
              </a:rPr>
              <a:t>belirlenir</a:t>
            </a:r>
            <a:r>
              <a:rPr lang="tr-TR" sz="2800" dirty="0" smtClean="0">
                <a:latin typeface="Arial"/>
                <a:ea typeface="Times New Roman"/>
                <a:cs typeface="Times New Roman"/>
              </a:rPr>
              <a:t>…… </a:t>
            </a:r>
            <a:endParaRPr lang="tr-TR" dirty="0"/>
          </a:p>
        </p:txBody>
      </p:sp>
    </p:spTree>
    <p:extLst>
      <p:ext uri="{BB962C8B-B14F-4D97-AF65-F5344CB8AC3E}">
        <p14:creationId xmlns:p14="http://schemas.microsoft.com/office/powerpoint/2010/main" val="120064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300" dirty="0">
                <a:solidFill>
                  <a:srgbClr val="10CF9B"/>
                </a:solidFill>
              </a:rPr>
              <a:t>YAZ OKULLARI</a:t>
            </a:r>
            <a:br>
              <a:rPr lang="tr-TR" sz="2300" dirty="0">
                <a:solidFill>
                  <a:srgbClr val="10CF9B"/>
                </a:solidFill>
              </a:rPr>
            </a:br>
            <a:r>
              <a:rPr lang="tr-TR" sz="2300" dirty="0">
                <a:solidFill>
                  <a:srgbClr val="10CF9B"/>
                </a:solidFill>
              </a:rPr>
              <a:t>PROGRAMLARI UYGULAMA ESAS VE USULLERİ  </a:t>
            </a:r>
            <a:br>
              <a:rPr lang="tr-TR" sz="2300" dirty="0">
                <a:solidFill>
                  <a:srgbClr val="10CF9B"/>
                </a:solidFill>
              </a:rPr>
            </a:br>
            <a:r>
              <a:rPr lang="tr-TR" sz="2300" dirty="0">
                <a:solidFill>
                  <a:srgbClr val="10CF9B"/>
                </a:solidFill>
              </a:rPr>
              <a:t>Madde 4 k</a:t>
            </a:r>
            <a:endParaRPr lang="tr-TR" dirty="0"/>
          </a:p>
        </p:txBody>
      </p:sp>
      <p:sp>
        <p:nvSpPr>
          <p:cNvPr id="3" name="İçerik Yer Tutucusu 2"/>
          <p:cNvSpPr>
            <a:spLocks noGrp="1"/>
          </p:cNvSpPr>
          <p:nvPr>
            <p:ph idx="1"/>
          </p:nvPr>
        </p:nvSpPr>
        <p:spPr/>
        <p:txBody>
          <a:bodyPr/>
          <a:lstStyle/>
          <a:p>
            <a:r>
              <a:rPr lang="tr-TR" dirty="0" smtClean="0"/>
              <a:t>………Bu </a:t>
            </a:r>
            <a:r>
              <a:rPr lang="tr-TR" dirty="0"/>
              <a:t>hesaplamada söz konusu maddenin son fıkrasındaki müfredat programları uyarınca normal çalışma günlerinde çalışma saatinin bitiminden ve saat 17.00’den sonra başlayan gece öğretimi ile hafta tatili, yarı yıl veya </a:t>
            </a:r>
            <a:r>
              <a:rPr lang="tr-TR" dirty="0">
                <a:solidFill>
                  <a:srgbClr val="FFFF00"/>
                </a:solidFill>
              </a:rPr>
              <a:t>yaz tatillerinde yapılan öğretimde ek ders ücretinin % 60 zamlı ödenmesine ilişkin hüküm dikkate alınmaz.</a:t>
            </a:r>
          </a:p>
          <a:p>
            <a:endParaRPr lang="tr-TR" dirty="0"/>
          </a:p>
        </p:txBody>
      </p:sp>
    </p:spTree>
    <p:extLst>
      <p:ext uri="{BB962C8B-B14F-4D97-AF65-F5344CB8AC3E}">
        <p14:creationId xmlns:p14="http://schemas.microsoft.com/office/powerpoint/2010/main" val="38692467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8879"/>
            <a:ext cx="8229600" cy="1143000"/>
          </a:xfrm>
        </p:spPr>
        <p:txBody>
          <a:bodyPr/>
          <a:lstStyle/>
          <a:p>
            <a:r>
              <a:rPr lang="tr-TR" sz="4000" dirty="0">
                <a:solidFill>
                  <a:srgbClr val="10CF9B"/>
                </a:solidFill>
              </a:rPr>
              <a:t>İLGİLİ MEVZUATLAR</a:t>
            </a:r>
            <a:endParaRPr lang="tr-TR" dirty="0"/>
          </a:p>
        </p:txBody>
      </p:sp>
      <p:sp>
        <p:nvSpPr>
          <p:cNvPr id="3" name="İçerik Yer Tutucusu 2"/>
          <p:cNvSpPr>
            <a:spLocks noGrp="1"/>
          </p:cNvSpPr>
          <p:nvPr>
            <p:ph idx="1"/>
          </p:nvPr>
        </p:nvSpPr>
        <p:spPr>
          <a:xfrm>
            <a:off x="457200" y="1340768"/>
            <a:ext cx="8229600" cy="4389120"/>
          </a:xfrm>
        </p:spPr>
        <p:txBody>
          <a:bodyPr>
            <a:normAutofit/>
          </a:bodyPr>
          <a:lstStyle/>
          <a:p>
            <a:pPr lvl="0">
              <a:buClr>
                <a:srgbClr val="0BD0D9"/>
              </a:buClr>
            </a:pPr>
            <a:r>
              <a:rPr lang="tr-TR" sz="2400" dirty="0" smtClean="0">
                <a:solidFill>
                  <a:prstClr val="white"/>
                </a:solidFill>
                <a:latin typeface="Calibri"/>
              </a:rPr>
              <a:t>5593 </a:t>
            </a:r>
            <a:r>
              <a:rPr lang="tr-TR" sz="2400" dirty="0">
                <a:solidFill>
                  <a:prstClr val="white"/>
                </a:solidFill>
                <a:latin typeface="Calibri"/>
              </a:rPr>
              <a:t>Sayılı B.K.K (Yükseköğretim kurumlarında yapılacak ikinci öğretimde görev alacak öğretim elemanlarına ödenecek ders ücretleri ile görevli akademik yöneticiler ve öğretim elemanları ile idari personele ödenek fazla çalışma ücretlerine ilişkin karar)</a:t>
            </a:r>
          </a:p>
          <a:p>
            <a:pPr lvl="0">
              <a:buClr>
                <a:srgbClr val="0BD0D9"/>
              </a:buClr>
            </a:pPr>
            <a:r>
              <a:rPr lang="tr-TR" sz="2400" dirty="0">
                <a:latin typeface="Calibri"/>
              </a:rPr>
              <a:t>Yükseköğretim Kurumlarında Yürütülen Yaz Okulları Programları Uygulama Esas ve </a:t>
            </a:r>
            <a:r>
              <a:rPr lang="tr-TR" sz="2400" dirty="0" smtClean="0">
                <a:latin typeface="Calibri"/>
              </a:rPr>
              <a:t>Usulleri</a:t>
            </a:r>
          </a:p>
          <a:p>
            <a:pPr>
              <a:buClr>
                <a:srgbClr val="0BD0D9"/>
              </a:buClr>
            </a:pPr>
            <a:r>
              <a:rPr lang="tr-TR" sz="2400" dirty="0" smtClean="0">
                <a:latin typeface="Calibri"/>
              </a:rPr>
              <a:t>Yükseköğretim kurumlarında yürütülen tezsiz yüksek lisans programları uygulama esas ve usulleri</a:t>
            </a:r>
          </a:p>
          <a:p>
            <a:pPr lvl="0">
              <a:buClr>
                <a:srgbClr val="0BD0D9"/>
              </a:buClr>
            </a:pPr>
            <a:r>
              <a:rPr lang="tr-TR" sz="2400" dirty="0" smtClean="0">
                <a:latin typeface="Calibri"/>
              </a:rPr>
              <a:t>Uludağ üniversitesi </a:t>
            </a:r>
            <a:r>
              <a:rPr lang="tr-TR" sz="2400" dirty="0" err="1" smtClean="0">
                <a:latin typeface="Calibri"/>
              </a:rPr>
              <a:t>önlisans</a:t>
            </a:r>
            <a:r>
              <a:rPr lang="tr-TR" sz="2400" dirty="0" smtClean="0">
                <a:latin typeface="Calibri"/>
              </a:rPr>
              <a:t> ve lisans yaz öğretimi yönetmeliği</a:t>
            </a:r>
          </a:p>
          <a:p>
            <a:pPr lvl="0">
              <a:buClr>
                <a:srgbClr val="0BD0D9"/>
              </a:buClr>
            </a:pPr>
            <a:endParaRPr lang="tr-TR" sz="2400" dirty="0">
              <a:solidFill>
                <a:srgbClr val="DBF5F9"/>
              </a:solidFill>
              <a:latin typeface="Calibri"/>
            </a:endParaRPr>
          </a:p>
          <a:p>
            <a:endParaRPr lang="tr-TR" dirty="0"/>
          </a:p>
        </p:txBody>
      </p:sp>
    </p:spTree>
    <p:extLst>
      <p:ext uri="{BB962C8B-B14F-4D97-AF65-F5344CB8AC3E}">
        <p14:creationId xmlns:p14="http://schemas.microsoft.com/office/powerpoint/2010/main" val="26340707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dirty="0">
                <a:solidFill>
                  <a:schemeClr val="accent4"/>
                </a:solidFill>
              </a:rPr>
              <a:t>ULUDAĞ ÜNİVERSİTESİ ÖNLİSANS VE LİSANS</a:t>
            </a:r>
            <a:br>
              <a:rPr lang="tr-TR" sz="2400" dirty="0">
                <a:solidFill>
                  <a:schemeClr val="accent4"/>
                </a:solidFill>
              </a:rPr>
            </a:br>
            <a:r>
              <a:rPr lang="tr-TR" sz="2400" dirty="0">
                <a:solidFill>
                  <a:schemeClr val="accent4"/>
                </a:solidFill>
              </a:rPr>
              <a:t>YAZ ÖĞRETİMİ YÖNETMELİĞİ</a:t>
            </a:r>
            <a:br>
              <a:rPr lang="tr-TR" sz="2400" dirty="0">
                <a:solidFill>
                  <a:schemeClr val="accent4"/>
                </a:solidFill>
              </a:rPr>
            </a:br>
            <a:endParaRPr lang="tr-TR" sz="2400" dirty="0">
              <a:solidFill>
                <a:schemeClr val="accent4"/>
              </a:solidFill>
            </a:endParaRPr>
          </a:p>
        </p:txBody>
      </p:sp>
      <p:sp>
        <p:nvSpPr>
          <p:cNvPr id="3" name="İçerik Yer Tutucusu 2"/>
          <p:cNvSpPr>
            <a:spLocks noGrp="1"/>
          </p:cNvSpPr>
          <p:nvPr>
            <p:ph idx="1"/>
          </p:nvPr>
        </p:nvSpPr>
        <p:spPr/>
        <p:txBody>
          <a:bodyPr/>
          <a:lstStyle/>
          <a:p>
            <a:r>
              <a:rPr lang="tr-TR" dirty="0"/>
              <a:t>Öğretim süresi</a:t>
            </a:r>
          </a:p>
          <a:p>
            <a:r>
              <a:rPr lang="tr-TR" dirty="0"/>
              <a:t>MADDE 7 – (1) Yaz öğretiminde, normal bir dönemdeki ders saati kadar ders yapılır. Yaz öğretiminin başlangıç tarihi, bahar yarıyılı sonu sınavlarının tamamlanmasından sonra, ilgili birim kurullarının önerisi ile Senato tarafından belirlenir. Yaz öğretiminin süresi, bu dönemde yapılacak yarıyıl sonu sınavları hariç </a:t>
            </a:r>
            <a:r>
              <a:rPr lang="tr-TR" u="sng" dirty="0"/>
              <a:t>en az beş, en fazla yedi haftadır. Ancak bu süre Senato tarafından değiştirilebilir.</a:t>
            </a:r>
          </a:p>
          <a:p>
            <a:endParaRPr lang="tr-TR" dirty="0"/>
          </a:p>
        </p:txBody>
      </p:sp>
    </p:spTree>
    <p:extLst>
      <p:ext uri="{BB962C8B-B14F-4D97-AF65-F5344CB8AC3E}">
        <p14:creationId xmlns:p14="http://schemas.microsoft.com/office/powerpoint/2010/main" val="31713224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536" y="836712"/>
            <a:ext cx="8229600" cy="926976"/>
          </a:xfrm>
        </p:spPr>
        <p:txBody>
          <a:bodyPr/>
          <a:lstStyle/>
          <a:p>
            <a:r>
              <a:rPr lang="tr-TR" sz="2400" dirty="0">
                <a:solidFill>
                  <a:schemeClr val="accent3"/>
                </a:solidFill>
              </a:rPr>
              <a:t>ULUDAĞ ÜNİVERSİTESİ ÖNLİSANS VE LİSANS</a:t>
            </a:r>
            <a:br>
              <a:rPr lang="tr-TR" sz="2400" dirty="0">
                <a:solidFill>
                  <a:schemeClr val="accent3"/>
                </a:solidFill>
              </a:rPr>
            </a:br>
            <a:r>
              <a:rPr lang="tr-TR" sz="2400" dirty="0">
                <a:solidFill>
                  <a:schemeClr val="accent3"/>
                </a:solidFill>
              </a:rPr>
              <a:t>YAZ ÖĞRETİMİ YÖNETMELİĞİ</a:t>
            </a:r>
            <a:endParaRPr lang="tr-TR" dirty="0">
              <a:solidFill>
                <a:schemeClr val="accent3"/>
              </a:solidFill>
            </a:endParaRPr>
          </a:p>
        </p:txBody>
      </p:sp>
      <p:sp>
        <p:nvSpPr>
          <p:cNvPr id="3" name="İçerik Yer Tutucusu 2"/>
          <p:cNvSpPr>
            <a:spLocks noGrp="1"/>
          </p:cNvSpPr>
          <p:nvPr>
            <p:ph idx="1"/>
          </p:nvPr>
        </p:nvSpPr>
        <p:spPr>
          <a:xfrm>
            <a:off x="395536" y="2348880"/>
            <a:ext cx="8229600" cy="2861672"/>
          </a:xfrm>
        </p:spPr>
        <p:txBody>
          <a:bodyPr>
            <a:normAutofit/>
          </a:bodyPr>
          <a:lstStyle/>
          <a:p>
            <a:r>
              <a:rPr lang="tr-TR" dirty="0" smtClean="0"/>
              <a:t>Yaz </a:t>
            </a:r>
            <a:r>
              <a:rPr lang="tr-TR" dirty="0"/>
              <a:t>öğretiminde, aynı dersi vermek üzere birden fazla öğretim elemanı görevlendirilebilir. Yaz öğretiminde ders veren öğretim elemanlarına ilgili mevzuata göre ek ders ücreti ödenir.</a:t>
            </a:r>
          </a:p>
          <a:p>
            <a:endParaRPr lang="tr-TR" dirty="0"/>
          </a:p>
        </p:txBody>
      </p:sp>
    </p:spTree>
    <p:extLst>
      <p:ext uri="{BB962C8B-B14F-4D97-AF65-F5344CB8AC3E}">
        <p14:creationId xmlns:p14="http://schemas.microsoft.com/office/powerpoint/2010/main" val="4429092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900" b="1" dirty="0" smtClean="0">
                <a:solidFill>
                  <a:srgbClr val="10CF9B"/>
                </a:solidFill>
                <a:latin typeface="Times New Roman"/>
                <a:ea typeface="Times New Roman"/>
                <a:cs typeface="Times New Roman"/>
              </a:rPr>
              <a:t>                                     TELAFİLER</a:t>
            </a:r>
            <a:r>
              <a:rPr lang="tr-TR" sz="2400" b="1" dirty="0" smtClean="0">
                <a:solidFill>
                  <a:srgbClr val="10CF9B"/>
                </a:solidFill>
                <a:latin typeface="Times New Roman"/>
                <a:ea typeface="Times New Roman"/>
                <a:cs typeface="Times New Roman"/>
              </a:rPr>
              <a:t/>
            </a:r>
            <a:br>
              <a:rPr lang="tr-TR" sz="2400" b="1" dirty="0" smtClean="0">
                <a:solidFill>
                  <a:srgbClr val="10CF9B"/>
                </a:solidFill>
                <a:latin typeface="Times New Roman"/>
                <a:ea typeface="Times New Roman"/>
                <a:cs typeface="Times New Roman"/>
              </a:rPr>
            </a:br>
            <a:r>
              <a:rPr lang="tr-TR" sz="2200" b="1" dirty="0" smtClean="0">
                <a:solidFill>
                  <a:srgbClr val="10CF9B"/>
                </a:solidFill>
                <a:latin typeface="Times New Roman"/>
                <a:ea typeface="Times New Roman"/>
                <a:cs typeface="Times New Roman"/>
              </a:rPr>
              <a:t>DERS </a:t>
            </a:r>
            <a:r>
              <a:rPr lang="tr-TR" sz="2200" b="1" dirty="0">
                <a:solidFill>
                  <a:srgbClr val="10CF9B"/>
                </a:solidFill>
                <a:latin typeface="Times New Roman"/>
                <a:ea typeface="Times New Roman"/>
                <a:cs typeface="Times New Roman"/>
              </a:rPr>
              <a:t>YÜKÜ TESPİTİ VE EK DERS ÜCRETİ ÖDEMELERİNDE UYULACAK </a:t>
            </a:r>
            <a:r>
              <a:rPr lang="tr-TR" sz="2200" b="1" dirty="0" smtClean="0">
                <a:solidFill>
                  <a:srgbClr val="10CF9B"/>
                </a:solidFill>
                <a:latin typeface="Times New Roman"/>
                <a:ea typeface="Times New Roman"/>
                <a:cs typeface="Times New Roman"/>
              </a:rPr>
              <a:t>ESASLAR</a:t>
            </a:r>
            <a:r>
              <a:rPr lang="tr-TR" sz="2200" b="1" dirty="0">
                <a:solidFill>
                  <a:srgbClr val="10CF9B"/>
                </a:solidFill>
                <a:latin typeface="Times New Roman"/>
                <a:ea typeface="Times New Roman"/>
                <a:cs typeface="Times New Roman"/>
              </a:rPr>
              <a:t> </a:t>
            </a:r>
            <a:r>
              <a:rPr lang="tr-TR" sz="2200" b="1" dirty="0" smtClean="0">
                <a:solidFill>
                  <a:srgbClr val="10CF9B"/>
                </a:solidFill>
                <a:latin typeface="Times New Roman"/>
                <a:ea typeface="Times New Roman"/>
                <a:cs typeface="Times New Roman"/>
              </a:rPr>
              <a:t>(Madde 3/g)</a:t>
            </a:r>
            <a:endParaRPr lang="tr-TR" sz="2200" dirty="0"/>
          </a:p>
        </p:txBody>
      </p:sp>
      <p:sp>
        <p:nvSpPr>
          <p:cNvPr id="3" name="İçerik Yer Tutucusu 2"/>
          <p:cNvSpPr>
            <a:spLocks noGrp="1"/>
          </p:cNvSpPr>
          <p:nvPr>
            <p:ph idx="1"/>
          </p:nvPr>
        </p:nvSpPr>
        <p:spPr/>
        <p:txBody>
          <a:bodyPr>
            <a:normAutofit fontScale="92500" lnSpcReduction="10000"/>
          </a:bodyPr>
          <a:lstStyle/>
          <a:p>
            <a:r>
              <a:rPr lang="tr-TR" dirty="0" smtClean="0"/>
              <a:t>Öğretim </a:t>
            </a:r>
            <a:r>
              <a:rPr lang="tr-TR" dirty="0"/>
              <a:t>elemanlarına </a:t>
            </a:r>
            <a:r>
              <a:rPr lang="tr-TR" u="sng" dirty="0"/>
              <a:t>geçici görev, sevk, rapor ve izinli olmaları </a:t>
            </a:r>
            <a:r>
              <a:rPr lang="tr-TR" dirty="0"/>
              <a:t>gibi nedenlerle haftalık ders programında belirtilen gün, saat ve yerde ders verme görevlerini yerine getirememeleri halinde </a:t>
            </a:r>
            <a:r>
              <a:rPr lang="tr-TR" dirty="0">
                <a:solidFill>
                  <a:srgbClr val="FFFF00"/>
                </a:solidFill>
              </a:rPr>
              <a:t>anılan mazeretlerin bitiminden </a:t>
            </a:r>
            <a:r>
              <a:rPr lang="tr-TR" dirty="0" smtClean="0">
                <a:solidFill>
                  <a:srgbClr val="FFFF00"/>
                </a:solidFill>
              </a:rPr>
              <a:t>sonra</a:t>
            </a:r>
            <a:r>
              <a:rPr lang="tr-TR" dirty="0">
                <a:solidFill>
                  <a:srgbClr val="FFFF00"/>
                </a:solidFill>
              </a:rPr>
              <a:t> </a:t>
            </a:r>
            <a:r>
              <a:rPr lang="tr-TR" dirty="0" smtClean="0"/>
              <a:t>vermek </a:t>
            </a:r>
            <a:r>
              <a:rPr lang="tr-TR" dirty="0"/>
              <a:t>istedikleri dersler ve yürütülen faaliyetler için, Yönetim Kurulunun ders programlarının tespitinde takip ettiği prosedüre göre haftalık ders programında yapacağı değişiklik neticesinde belirlenen tarihteki hafta esas alınarak ( </a:t>
            </a:r>
            <a:r>
              <a:rPr lang="tr-TR" dirty="0">
                <a:solidFill>
                  <a:srgbClr val="FFFF00"/>
                </a:solidFill>
              </a:rPr>
              <a:t>2914 sayılı Kanunun 11 inci maddesindeki ek ders ücreti ödenebilecek ders saati sınırları içinde kalmak </a:t>
            </a:r>
            <a:r>
              <a:rPr lang="tr-TR" dirty="0"/>
              <a:t>ve anılan maddenin son fıkrası hükmüne göre herhangi bir fazla ödemeye yol açmamak üzere) ek ders ücreti ödenir. </a:t>
            </a:r>
          </a:p>
        </p:txBody>
      </p:sp>
    </p:spTree>
    <p:extLst>
      <p:ext uri="{BB962C8B-B14F-4D97-AF65-F5344CB8AC3E}">
        <p14:creationId xmlns:p14="http://schemas.microsoft.com/office/powerpoint/2010/main" val="1940940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lvl="0">
              <a:buClr>
                <a:srgbClr val="0BD0D9"/>
              </a:buClr>
            </a:pPr>
            <a:r>
              <a:rPr lang="tr-TR" sz="2800" dirty="0">
                <a:solidFill>
                  <a:prstClr val="white"/>
                </a:solidFill>
              </a:rPr>
              <a:t>Boş geçen derslerin, müfredat programında değişiklik yapılmaksızın ilgili öğretim elemanı yerine </a:t>
            </a:r>
            <a:r>
              <a:rPr lang="tr-TR" sz="2800" u="sng" dirty="0">
                <a:solidFill>
                  <a:prstClr val="white"/>
                </a:solidFill>
              </a:rPr>
              <a:t>bir başka öğretim elemanı tarafından telafi edilmesi halinde</a:t>
            </a:r>
            <a:r>
              <a:rPr lang="tr-TR" sz="2800" dirty="0">
                <a:solidFill>
                  <a:prstClr val="white"/>
                </a:solidFill>
              </a:rPr>
              <a:t>, </a:t>
            </a:r>
            <a:r>
              <a:rPr lang="tr-TR" sz="2800" dirty="0">
                <a:solidFill>
                  <a:srgbClr val="FFFF00"/>
                </a:solidFill>
              </a:rPr>
              <a:t>ek ders ücreti bu dersleri fiilen ve bizzat veren öğretim elemanına </a:t>
            </a:r>
            <a:r>
              <a:rPr lang="tr-TR" sz="2800" dirty="0">
                <a:solidFill>
                  <a:prstClr val="white"/>
                </a:solidFill>
              </a:rPr>
              <a:t>(2914 sayılı Kanunun 11 inci maddesindeki </a:t>
            </a:r>
            <a:r>
              <a:rPr lang="tr-TR" sz="2800" u="sng" dirty="0">
                <a:solidFill>
                  <a:prstClr val="white"/>
                </a:solidFill>
              </a:rPr>
              <a:t>ödenebilecek ders saati sınırları içinde kalmak kaydıyla ek ders </a:t>
            </a:r>
            <a:r>
              <a:rPr lang="tr-TR" sz="2800" u="sng" dirty="0" smtClean="0">
                <a:solidFill>
                  <a:prstClr val="white"/>
                </a:solidFill>
              </a:rPr>
              <a:t>ücreti) </a:t>
            </a:r>
            <a:r>
              <a:rPr lang="tr-TR" sz="2800" u="sng" dirty="0"/>
              <a:t>ödenir.</a:t>
            </a:r>
          </a:p>
        </p:txBody>
      </p:sp>
      <p:sp>
        <p:nvSpPr>
          <p:cNvPr id="5" name="Başlık 1"/>
          <p:cNvSpPr>
            <a:spLocks noGrp="1"/>
          </p:cNvSpPr>
          <p:nvPr>
            <p:ph type="title"/>
          </p:nvPr>
        </p:nvSpPr>
        <p:spPr>
          <a:xfrm>
            <a:off x="395536" y="476672"/>
            <a:ext cx="8229600" cy="1143000"/>
          </a:xfrm>
        </p:spPr>
        <p:txBody>
          <a:bodyPr>
            <a:normAutofit fontScale="90000"/>
          </a:bodyPr>
          <a:lstStyle/>
          <a:p>
            <a:r>
              <a:rPr lang="tr-TR" sz="2900" b="1" dirty="0" smtClean="0">
                <a:solidFill>
                  <a:srgbClr val="10CF9B"/>
                </a:solidFill>
                <a:latin typeface="Times New Roman"/>
                <a:ea typeface="Times New Roman"/>
                <a:cs typeface="Times New Roman"/>
              </a:rPr>
              <a:t>                                     TELAFİLER</a:t>
            </a:r>
            <a:r>
              <a:rPr lang="tr-TR" sz="2400" b="1" dirty="0" smtClean="0">
                <a:solidFill>
                  <a:srgbClr val="10CF9B"/>
                </a:solidFill>
                <a:latin typeface="Times New Roman"/>
                <a:ea typeface="Times New Roman"/>
                <a:cs typeface="Times New Roman"/>
              </a:rPr>
              <a:t/>
            </a:r>
            <a:br>
              <a:rPr lang="tr-TR" sz="2400" b="1" dirty="0" smtClean="0">
                <a:solidFill>
                  <a:srgbClr val="10CF9B"/>
                </a:solidFill>
                <a:latin typeface="Times New Roman"/>
                <a:ea typeface="Times New Roman"/>
                <a:cs typeface="Times New Roman"/>
              </a:rPr>
            </a:br>
            <a:r>
              <a:rPr lang="tr-TR" sz="2200" b="1" dirty="0" smtClean="0">
                <a:solidFill>
                  <a:srgbClr val="10CF9B"/>
                </a:solidFill>
                <a:latin typeface="Times New Roman"/>
                <a:ea typeface="Times New Roman"/>
                <a:cs typeface="Times New Roman"/>
              </a:rPr>
              <a:t>DERS </a:t>
            </a:r>
            <a:r>
              <a:rPr lang="tr-TR" sz="2200" b="1" dirty="0">
                <a:solidFill>
                  <a:srgbClr val="10CF9B"/>
                </a:solidFill>
                <a:latin typeface="Times New Roman"/>
                <a:ea typeface="Times New Roman"/>
                <a:cs typeface="Times New Roman"/>
              </a:rPr>
              <a:t>YÜKÜ TESPİTİ VE EK DERS ÜCRETİ ÖDEMELERİNDE UYULACAK </a:t>
            </a:r>
            <a:r>
              <a:rPr lang="tr-TR" sz="2200" b="1" dirty="0" smtClean="0">
                <a:solidFill>
                  <a:srgbClr val="10CF9B"/>
                </a:solidFill>
                <a:latin typeface="Times New Roman"/>
                <a:ea typeface="Times New Roman"/>
                <a:cs typeface="Times New Roman"/>
              </a:rPr>
              <a:t>ESASLAR</a:t>
            </a:r>
            <a:r>
              <a:rPr lang="tr-TR" sz="2200" b="1" dirty="0">
                <a:solidFill>
                  <a:srgbClr val="10CF9B"/>
                </a:solidFill>
                <a:latin typeface="Times New Roman"/>
                <a:ea typeface="Times New Roman"/>
                <a:cs typeface="Times New Roman"/>
              </a:rPr>
              <a:t> </a:t>
            </a:r>
            <a:r>
              <a:rPr lang="tr-TR" sz="2200" b="1" dirty="0" smtClean="0">
                <a:solidFill>
                  <a:srgbClr val="10CF9B"/>
                </a:solidFill>
                <a:latin typeface="Times New Roman"/>
                <a:ea typeface="Times New Roman"/>
                <a:cs typeface="Times New Roman"/>
              </a:rPr>
              <a:t>(Madde 3/g)</a:t>
            </a:r>
            <a:endParaRPr lang="tr-TR" sz="2200" dirty="0"/>
          </a:p>
        </p:txBody>
      </p:sp>
    </p:spTree>
    <p:extLst>
      <p:ext uri="{BB962C8B-B14F-4D97-AF65-F5344CB8AC3E}">
        <p14:creationId xmlns:p14="http://schemas.microsoft.com/office/powerpoint/2010/main" val="805942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a:solidFill>
                  <a:srgbClr val="10CF9B"/>
                </a:solidFill>
                <a:latin typeface="Times New Roman"/>
                <a:ea typeface="Times New Roman"/>
                <a:cs typeface="Times New Roman"/>
              </a:rPr>
              <a:t>DERS YÜKÜ TESPİTİ VE EK DERS ÜCRETİ ÖDEMELERİNDE UYULACAK ESASLAR</a:t>
            </a:r>
            <a:r>
              <a:rPr lang="tr-TR" sz="2600" b="1" dirty="0">
                <a:solidFill>
                  <a:srgbClr val="10CF9B"/>
                </a:solidFill>
                <a:latin typeface="Times New Roman"/>
                <a:ea typeface="Times New Roman"/>
                <a:cs typeface="Times New Roman"/>
              </a:rPr>
              <a:t/>
            </a:r>
            <a:br>
              <a:rPr lang="tr-TR" sz="2600" b="1" dirty="0">
                <a:solidFill>
                  <a:srgbClr val="10CF9B"/>
                </a:solidFill>
                <a:latin typeface="Times New Roman"/>
                <a:ea typeface="Times New Roman"/>
                <a:cs typeface="Times New Roman"/>
              </a:rPr>
            </a:br>
            <a:r>
              <a:rPr lang="tr-TR" sz="2600" b="1" dirty="0">
                <a:solidFill>
                  <a:srgbClr val="10CF9B"/>
                </a:solidFill>
                <a:latin typeface="Times New Roman"/>
                <a:ea typeface="Times New Roman"/>
                <a:cs typeface="Times New Roman"/>
              </a:rPr>
              <a:t>Madde 3/d</a:t>
            </a:r>
            <a:endParaRPr lang="tr-TR" dirty="0"/>
          </a:p>
        </p:txBody>
      </p:sp>
      <p:sp>
        <p:nvSpPr>
          <p:cNvPr id="3" name="İçerik Yer Tutucusu 2"/>
          <p:cNvSpPr>
            <a:spLocks noGrp="1"/>
          </p:cNvSpPr>
          <p:nvPr>
            <p:ph idx="1"/>
          </p:nvPr>
        </p:nvSpPr>
        <p:spPr/>
        <p:txBody>
          <a:bodyPr/>
          <a:lstStyle/>
          <a:p>
            <a:r>
              <a:rPr lang="tr-TR" dirty="0" smtClean="0"/>
              <a:t>Tıp </a:t>
            </a:r>
            <a:r>
              <a:rPr lang="tr-TR" dirty="0"/>
              <a:t>Fakültelerinin 4, 5 ve 6 </a:t>
            </a:r>
            <a:r>
              <a:rPr lang="tr-TR" dirty="0" err="1"/>
              <a:t>ncı</a:t>
            </a:r>
            <a:r>
              <a:rPr lang="tr-TR" dirty="0"/>
              <a:t> sınıfları, konservatuvar, yabancı dil, resim-iş, beden eğitimi ve spor, müzik eğitim programları, laboratuvar, staj, uygulamalı dersler ve tıbbi ve cerrahi klinik uygulamalar, </a:t>
            </a:r>
            <a:r>
              <a:rPr lang="tr-TR" dirty="0">
                <a:solidFill>
                  <a:srgbClr val="FFFF00"/>
                </a:solidFill>
              </a:rPr>
              <a:t>bitirme ödevi, bitirme projesi, diploma projesi ve benzeri çalışmalar</a:t>
            </a:r>
            <a:r>
              <a:rPr lang="tr-TR" dirty="0"/>
              <a:t> </a:t>
            </a:r>
            <a:r>
              <a:rPr lang="tr-TR" u="sng" dirty="0"/>
              <a:t>hariç olmak üzere</a:t>
            </a:r>
            <a:r>
              <a:rPr lang="tr-TR" dirty="0"/>
              <a:t>, aynı ders veya faaliyet birden fazla öğretim elemanı tarafından yürütülüyorsa dersin veya faaliyetin haftalık ders yükü ve ek ders saatleri görev alan öğretim elemanlarına bölünerek hesaplanır. </a:t>
            </a:r>
          </a:p>
        </p:txBody>
      </p:sp>
    </p:spTree>
    <p:extLst>
      <p:ext uri="{BB962C8B-B14F-4D97-AF65-F5344CB8AC3E}">
        <p14:creationId xmlns:p14="http://schemas.microsoft.com/office/powerpoint/2010/main" val="3740033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251520" y="404664"/>
            <a:ext cx="8229600" cy="5976664"/>
          </a:xfrm>
        </p:spPr>
        <p:txBody>
          <a:bodyPr>
            <a:normAutofit lnSpcReduction="10000"/>
          </a:bodyPr>
          <a:lstStyle/>
          <a:p>
            <a:r>
              <a:rPr lang="tr-TR" dirty="0">
                <a:solidFill>
                  <a:srgbClr val="FFFF00"/>
                </a:solidFill>
              </a:rPr>
              <a:t>ÖRNEK </a:t>
            </a:r>
            <a:r>
              <a:rPr lang="tr-TR" dirty="0"/>
              <a:t>: Haftalık ders programlarında iki saat olarak yer alan tıbbi ve cerrahi klinik uygulamasının iki öğretim elemanı tarafından yürütülmesi halinde; bu faaliyet için belirlenen iki saatlik yükün, öğretim elemanlarına bölünmeyerek her iki öğretim elemanının haftalık ders yüklerinde ve ek ders ücretlerinin hesabında ayrı ayrı dikkate alınması gerekmektedir.</a:t>
            </a:r>
          </a:p>
          <a:p>
            <a:pPr marL="0" indent="0">
              <a:buNone/>
            </a:pPr>
            <a:endParaRPr lang="tr-TR" dirty="0"/>
          </a:p>
          <a:p>
            <a:r>
              <a:rPr lang="tr-TR" dirty="0" smtClean="0"/>
              <a:t>Öte </a:t>
            </a:r>
            <a:r>
              <a:rPr lang="tr-TR" dirty="0"/>
              <a:t>yandan, </a:t>
            </a:r>
            <a:r>
              <a:rPr lang="tr-TR" dirty="0" smtClean="0"/>
              <a:t>Ziraat fakültesinde </a:t>
            </a:r>
            <a:r>
              <a:rPr lang="tr-TR" dirty="0"/>
              <a:t>haftalık </a:t>
            </a:r>
            <a:r>
              <a:rPr lang="tr-TR" dirty="0" smtClean="0"/>
              <a:t>4 </a:t>
            </a:r>
            <a:r>
              <a:rPr lang="tr-TR" dirty="0"/>
              <a:t>saat teorik okutulan bir dersin 2 öğretim elemanı tarafından verilmesi halinde ise</a:t>
            </a:r>
            <a:r>
              <a:rPr lang="tr-TR" dirty="0" smtClean="0"/>
              <a:t>, bu </a:t>
            </a:r>
            <a:r>
              <a:rPr lang="tr-TR" dirty="0"/>
              <a:t>dersin haftalık saati iki öğretim elemanı arasında bölünmek suretiyle her öğretim elemanına </a:t>
            </a:r>
            <a:r>
              <a:rPr lang="tr-TR" dirty="0" smtClean="0"/>
              <a:t>(4/2</a:t>
            </a:r>
            <a:r>
              <a:rPr lang="tr-TR" dirty="0"/>
              <a:t>)= </a:t>
            </a:r>
            <a:r>
              <a:rPr lang="tr-TR" dirty="0" smtClean="0"/>
              <a:t>2’şer </a:t>
            </a:r>
            <a:r>
              <a:rPr lang="tr-TR" dirty="0"/>
              <a:t>saat teorik ders yükü ya da ücreti verilebilecektir.</a:t>
            </a:r>
          </a:p>
        </p:txBody>
      </p:sp>
    </p:spTree>
    <p:extLst>
      <p:ext uri="{BB962C8B-B14F-4D97-AF65-F5344CB8AC3E}">
        <p14:creationId xmlns:p14="http://schemas.microsoft.com/office/powerpoint/2010/main" val="17440437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dirty="0">
                <a:solidFill>
                  <a:srgbClr val="10CF9B"/>
                </a:solidFill>
              </a:rPr>
              <a:t>Yükseköğretim Kanunu ve Yükseköğretim Personel Kanunu</a:t>
            </a:r>
            <a:br>
              <a:rPr lang="tr-TR" sz="2400" dirty="0">
                <a:solidFill>
                  <a:srgbClr val="10CF9B"/>
                </a:solidFill>
              </a:rPr>
            </a:br>
            <a:r>
              <a:rPr lang="tr-TR" sz="2400" dirty="0">
                <a:solidFill>
                  <a:srgbClr val="10CF9B"/>
                </a:solidFill>
              </a:rPr>
              <a:t>Genel Tebliği</a:t>
            </a:r>
            <a:br>
              <a:rPr lang="tr-TR" sz="2400" dirty="0">
                <a:solidFill>
                  <a:srgbClr val="10CF9B"/>
                </a:solidFill>
              </a:rPr>
            </a:br>
            <a:r>
              <a:rPr lang="tr-TR" sz="2400" dirty="0">
                <a:solidFill>
                  <a:srgbClr val="10CF9B"/>
                </a:solidFill>
              </a:rPr>
              <a:t>(Seri No : 16)</a:t>
            </a:r>
            <a:endParaRPr lang="tr-TR" dirty="0"/>
          </a:p>
        </p:txBody>
      </p:sp>
      <p:sp>
        <p:nvSpPr>
          <p:cNvPr id="3" name="İçerik Yer Tutucusu 2"/>
          <p:cNvSpPr>
            <a:spLocks noGrp="1"/>
          </p:cNvSpPr>
          <p:nvPr>
            <p:ph idx="1"/>
          </p:nvPr>
        </p:nvSpPr>
        <p:spPr/>
        <p:txBody>
          <a:bodyPr>
            <a:normAutofit/>
          </a:bodyPr>
          <a:lstStyle/>
          <a:p>
            <a:r>
              <a:rPr lang="tr-TR" dirty="0" smtClean="0"/>
              <a:t>Diğer </a:t>
            </a:r>
            <a:r>
              <a:rPr lang="tr-TR" dirty="0"/>
              <a:t>taraftan, bir dersin teorisi ile birlikte uygulanmasının da </a:t>
            </a:r>
            <a:r>
              <a:rPr lang="tr-TR" dirty="0" smtClean="0"/>
              <a:t>yapılıyor </a:t>
            </a:r>
            <a:r>
              <a:rPr lang="tr-TR" dirty="0"/>
              <a:t>olması halinde </a:t>
            </a:r>
            <a:r>
              <a:rPr lang="tr-TR" u="sng" dirty="0">
                <a:solidFill>
                  <a:srgbClr val="FFFF00"/>
                </a:solidFill>
              </a:rPr>
              <a:t>dersin tamamı uygulamalı ders </a:t>
            </a:r>
            <a:r>
              <a:rPr lang="tr-TR" u="sng" dirty="0" smtClean="0">
                <a:solidFill>
                  <a:srgbClr val="FFFF00"/>
                </a:solidFill>
              </a:rPr>
              <a:t> sayılmayacak</a:t>
            </a:r>
            <a:r>
              <a:rPr lang="tr-TR" u="sng" dirty="0">
                <a:solidFill>
                  <a:srgbClr val="FFFF00"/>
                </a:solidFill>
              </a:rPr>
              <a:t>,</a:t>
            </a:r>
            <a:r>
              <a:rPr lang="tr-TR" dirty="0">
                <a:solidFill>
                  <a:srgbClr val="FFFF00"/>
                </a:solidFill>
              </a:rPr>
              <a:t> t</a:t>
            </a:r>
            <a:r>
              <a:rPr lang="tr-TR" dirty="0"/>
              <a:t>eorik ders saati ile uygulamalı ders saatlerinin yükleri ve ek ders ücretleri, 2914 sayılı Kanunun 11 inci maddesi ile Ders Yükü Tespitinde Uyulacak Esaslar çerçevesinde ayrı ayrı değerlendirilecektir</a:t>
            </a:r>
            <a:r>
              <a:rPr lang="tr-TR" dirty="0" smtClean="0"/>
              <a:t>.. </a:t>
            </a:r>
            <a:endParaRPr lang="tr-TR" dirty="0"/>
          </a:p>
          <a:p>
            <a:endParaRPr lang="tr-TR" dirty="0"/>
          </a:p>
        </p:txBody>
      </p:sp>
    </p:spTree>
    <p:extLst>
      <p:ext uri="{BB962C8B-B14F-4D97-AF65-F5344CB8AC3E}">
        <p14:creationId xmlns:p14="http://schemas.microsoft.com/office/powerpoint/2010/main" val="5191345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b="1" dirty="0">
                <a:solidFill>
                  <a:srgbClr val="10CF9B"/>
                </a:solidFill>
                <a:latin typeface="Times New Roman"/>
                <a:ea typeface="Times New Roman"/>
                <a:cs typeface="Times New Roman"/>
              </a:rPr>
              <a:t>DERS YÜKÜ TESPİTİ VE EK DERS ÜCRETİ ÖDEMELERİNDE UYULACAK ESASLAR</a:t>
            </a:r>
            <a:br>
              <a:rPr lang="tr-TR" sz="2400" b="1" dirty="0">
                <a:solidFill>
                  <a:srgbClr val="10CF9B"/>
                </a:solidFill>
                <a:latin typeface="Times New Roman"/>
                <a:ea typeface="Times New Roman"/>
                <a:cs typeface="Times New Roman"/>
              </a:rPr>
            </a:br>
            <a:r>
              <a:rPr lang="tr-TR" sz="2400" b="1" dirty="0">
                <a:solidFill>
                  <a:srgbClr val="10CF9B"/>
                </a:solidFill>
                <a:latin typeface="Times New Roman"/>
                <a:ea typeface="Times New Roman"/>
                <a:cs typeface="Times New Roman"/>
              </a:rPr>
              <a:t>Madde </a:t>
            </a:r>
            <a:r>
              <a:rPr lang="tr-TR" sz="2400" b="1" dirty="0" smtClean="0">
                <a:solidFill>
                  <a:srgbClr val="10CF9B"/>
                </a:solidFill>
                <a:latin typeface="Times New Roman"/>
                <a:ea typeface="Times New Roman"/>
                <a:cs typeface="Times New Roman"/>
              </a:rPr>
              <a:t>3/e</a:t>
            </a:r>
            <a:endParaRPr lang="tr-TR" sz="2400" dirty="0"/>
          </a:p>
        </p:txBody>
      </p:sp>
      <p:sp>
        <p:nvSpPr>
          <p:cNvPr id="3" name="İçerik Yer Tutucusu 2"/>
          <p:cNvSpPr>
            <a:spLocks noGrp="1"/>
          </p:cNvSpPr>
          <p:nvPr>
            <p:ph idx="1"/>
          </p:nvPr>
        </p:nvSpPr>
        <p:spPr/>
        <p:txBody>
          <a:bodyPr/>
          <a:lstStyle/>
          <a:p>
            <a:r>
              <a:rPr lang="tr-TR" dirty="0"/>
              <a:t>Eğitim-öğretim niteliğine göre sınıfların aşırı </a:t>
            </a:r>
            <a:r>
              <a:rPr lang="tr-TR" dirty="0" err="1"/>
              <a:t>kalabalıklığı</a:t>
            </a:r>
            <a:r>
              <a:rPr lang="tr-TR" dirty="0"/>
              <a:t> ve/veya fiziksel olanakların yeterli olmaması nedeniyle teori ve/veya uygulamadan oluşan bir ders, </a:t>
            </a:r>
            <a:r>
              <a:rPr lang="tr-TR" dirty="0">
                <a:solidFill>
                  <a:srgbClr val="FFFF00"/>
                </a:solidFill>
              </a:rPr>
              <a:t>ilgili Bölüm Başkanının önerisi ve ilgili Yönetim Kurulunun kararı ile birden fazla şube halinde açılabilir.</a:t>
            </a:r>
            <a:r>
              <a:rPr lang="tr-TR" dirty="0"/>
              <a:t> Bu takdirde, ayrı ayrı vermeleri kaydıyla, bu dersleri veren öğretim elemanlarının her birine dersin öğretim programındaki haftalık teorik ve uygulama saati ders yükü ve ek ders saati olarak aynen uygulanır. </a:t>
            </a:r>
          </a:p>
        </p:txBody>
      </p:sp>
    </p:spTree>
    <p:extLst>
      <p:ext uri="{BB962C8B-B14F-4D97-AF65-F5344CB8AC3E}">
        <p14:creationId xmlns:p14="http://schemas.microsoft.com/office/powerpoint/2010/main" val="16698877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400" dirty="0">
                <a:solidFill>
                  <a:schemeClr val="accent4"/>
                </a:solidFill>
              </a:rPr>
              <a:t>YÜKSEKÖĞRETİM KANUNU VE YÜKSEKÖĞRETİM</a:t>
            </a:r>
            <a:br>
              <a:rPr lang="tr-TR" sz="2400" dirty="0">
                <a:solidFill>
                  <a:schemeClr val="accent4"/>
                </a:solidFill>
              </a:rPr>
            </a:br>
            <a:r>
              <a:rPr lang="tr-TR" sz="2400" dirty="0">
                <a:solidFill>
                  <a:schemeClr val="accent4"/>
                </a:solidFill>
              </a:rPr>
              <a:t>PERSONEL KANUNU GENEL TEBLİĞİ</a:t>
            </a:r>
            <a:br>
              <a:rPr lang="tr-TR" sz="2400" dirty="0">
                <a:solidFill>
                  <a:schemeClr val="accent4"/>
                </a:solidFill>
              </a:rPr>
            </a:br>
            <a:r>
              <a:rPr lang="tr-TR" sz="2400" dirty="0">
                <a:solidFill>
                  <a:schemeClr val="accent4"/>
                </a:solidFill>
              </a:rPr>
              <a:t>( SERİ NO: 17 )</a:t>
            </a:r>
            <a:br>
              <a:rPr lang="tr-TR" sz="2400" dirty="0">
                <a:solidFill>
                  <a:schemeClr val="accent4"/>
                </a:solidFill>
              </a:rPr>
            </a:br>
            <a:endParaRPr lang="tr-TR" dirty="0">
              <a:solidFill>
                <a:schemeClr val="accent4"/>
              </a:solidFill>
            </a:endParaRPr>
          </a:p>
        </p:txBody>
      </p:sp>
      <p:sp>
        <p:nvSpPr>
          <p:cNvPr id="3" name="İçerik Yer Tutucusu 2"/>
          <p:cNvSpPr>
            <a:spLocks noGrp="1"/>
          </p:cNvSpPr>
          <p:nvPr>
            <p:ph idx="1"/>
          </p:nvPr>
        </p:nvSpPr>
        <p:spPr>
          <a:xfrm>
            <a:off x="467544" y="1268760"/>
            <a:ext cx="8229600" cy="2592288"/>
          </a:xfrm>
        </p:spPr>
        <p:txBody>
          <a:bodyPr>
            <a:noAutofit/>
          </a:bodyPr>
          <a:lstStyle/>
          <a:p>
            <a:r>
              <a:rPr lang="tr-TR" sz="2100" dirty="0">
                <a:solidFill>
                  <a:srgbClr val="FFFF00"/>
                </a:solidFill>
              </a:rPr>
              <a:t>ÖRNEK </a:t>
            </a:r>
            <a:r>
              <a:rPr lang="tr-TR" sz="2100" dirty="0"/>
              <a:t>: Normal örgün </a:t>
            </a:r>
            <a:r>
              <a:rPr lang="tr-TR" sz="2100" u="sng" dirty="0"/>
              <a:t>öğretimde 16 saat teorik, ikinci öğretimde de 20 saat teorik ders veren bir öğretim görevlisine</a:t>
            </a:r>
            <a:r>
              <a:rPr lang="tr-TR" sz="2100" dirty="0"/>
              <a:t>, haftalık 12 saat olan zorunlu ders yükünün normal örgün öğretimde verdiği derslerle tamamlandıktan sonra kalan </a:t>
            </a:r>
            <a:r>
              <a:rPr lang="tr-TR" sz="2100" dirty="0">
                <a:solidFill>
                  <a:srgbClr val="FFFF00"/>
                </a:solidFill>
              </a:rPr>
              <a:t>4 saati için normal </a:t>
            </a:r>
            <a:r>
              <a:rPr lang="tr-TR" sz="2100" dirty="0" smtClean="0">
                <a:solidFill>
                  <a:srgbClr val="FFFF00"/>
                </a:solidFill>
              </a:rPr>
              <a:t>örgün öğretim ek </a:t>
            </a:r>
            <a:r>
              <a:rPr lang="tr-TR" sz="2100" dirty="0">
                <a:solidFill>
                  <a:srgbClr val="FFFF00"/>
                </a:solidFill>
              </a:rPr>
              <a:t>ders ücreti</a:t>
            </a:r>
            <a:r>
              <a:rPr lang="tr-TR" sz="2100" dirty="0"/>
              <a:t>, ikinci öğretimde verdiği 20 saatlik ders dolayısıyla da sadece </a:t>
            </a:r>
            <a:r>
              <a:rPr lang="tr-TR" sz="2100" dirty="0">
                <a:solidFill>
                  <a:srgbClr val="FFFF00"/>
                </a:solidFill>
              </a:rPr>
              <a:t>10 saati için </a:t>
            </a:r>
            <a:r>
              <a:rPr lang="tr-TR" sz="2100" dirty="0" smtClean="0"/>
              <a:t>olmak </a:t>
            </a:r>
            <a:r>
              <a:rPr lang="tr-TR" sz="2100" dirty="0"/>
              <a:t>üzere </a:t>
            </a:r>
            <a:r>
              <a:rPr lang="tr-TR" sz="2100" u="sng" dirty="0"/>
              <a:t>14 saat ek ders ücreti ödenecek</a:t>
            </a:r>
            <a:r>
              <a:rPr lang="tr-TR" sz="2100" dirty="0"/>
              <a:t>, ikinci öğretimden kalan 10 saatlik teorik ders için hiçbir suretle ek ders ücreti ödenmeyecektir</a:t>
            </a:r>
            <a:r>
              <a:rPr lang="tr-TR" sz="2100" dirty="0" smtClean="0"/>
              <a:t>.</a:t>
            </a:r>
            <a:endParaRPr lang="tr-TR" sz="2100" dirty="0"/>
          </a:p>
        </p:txBody>
      </p:sp>
      <p:sp>
        <p:nvSpPr>
          <p:cNvPr id="5" name="İçerik Yer Tutucusu 2"/>
          <p:cNvSpPr txBox="1">
            <a:spLocks/>
          </p:cNvSpPr>
          <p:nvPr/>
        </p:nvSpPr>
        <p:spPr>
          <a:xfrm>
            <a:off x="395536" y="1772816"/>
            <a:ext cx="8229600" cy="1940848"/>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tr-TR" dirty="0"/>
          </a:p>
        </p:txBody>
      </p:sp>
      <p:graphicFrame>
        <p:nvGraphicFramePr>
          <p:cNvPr id="8" name="Tablo 7"/>
          <p:cNvGraphicFramePr>
            <a:graphicFrameLocks noGrp="1"/>
          </p:cNvGraphicFramePr>
          <p:nvPr>
            <p:extLst>
              <p:ext uri="{D42A27DB-BD31-4B8C-83A1-F6EECF244321}">
                <p14:modId xmlns:p14="http://schemas.microsoft.com/office/powerpoint/2010/main" val="1630533117"/>
              </p:ext>
            </p:extLst>
          </p:nvPr>
        </p:nvGraphicFramePr>
        <p:xfrm>
          <a:off x="611560" y="4005064"/>
          <a:ext cx="7920879" cy="2657249"/>
        </p:xfrm>
        <a:graphic>
          <a:graphicData uri="http://schemas.openxmlformats.org/drawingml/2006/table">
            <a:tbl>
              <a:tblPr>
                <a:tableStyleId>{5C22544A-7EE6-4342-B048-85BDC9FD1C3A}</a:tableStyleId>
              </a:tblPr>
              <a:tblGrid>
                <a:gridCol w="2925387">
                  <a:extLst>
                    <a:ext uri="{9D8B030D-6E8A-4147-A177-3AD203B41FA5}">
                      <a16:colId xmlns:a16="http://schemas.microsoft.com/office/drawing/2014/main" val="20000"/>
                    </a:ext>
                  </a:extLst>
                </a:gridCol>
                <a:gridCol w="2396964">
                  <a:extLst>
                    <a:ext uri="{9D8B030D-6E8A-4147-A177-3AD203B41FA5}">
                      <a16:colId xmlns:a16="http://schemas.microsoft.com/office/drawing/2014/main" val="20001"/>
                    </a:ext>
                  </a:extLst>
                </a:gridCol>
                <a:gridCol w="2598528">
                  <a:extLst>
                    <a:ext uri="{9D8B030D-6E8A-4147-A177-3AD203B41FA5}">
                      <a16:colId xmlns:a16="http://schemas.microsoft.com/office/drawing/2014/main" val="20002"/>
                    </a:ext>
                  </a:extLst>
                </a:gridCol>
              </a:tblGrid>
              <a:tr h="456974">
                <a:tc>
                  <a:txBody>
                    <a:bodyPr/>
                    <a:lstStyle/>
                    <a:p>
                      <a:pPr algn="l" rtl="0" fontAlgn="b"/>
                      <a:r>
                        <a:rPr lang="tr-TR" sz="2000" u="none" strike="noStrike">
                          <a:effectLst/>
                        </a:rPr>
                        <a:t>Ünvanı</a:t>
                      </a:r>
                      <a:endParaRPr lang="tr-TR" sz="2000" b="0" i="0" u="none" strike="noStrike">
                        <a:solidFill>
                          <a:srgbClr val="000000"/>
                        </a:solidFill>
                        <a:effectLst/>
                        <a:latin typeface="Calibri"/>
                      </a:endParaRPr>
                    </a:p>
                  </a:txBody>
                  <a:tcPr marL="9525" marR="9525" marT="9525" marB="0" anchor="b"/>
                </a:tc>
                <a:tc gridSpan="2">
                  <a:txBody>
                    <a:bodyPr/>
                    <a:lstStyle/>
                    <a:p>
                      <a:pPr algn="l" rtl="0" fontAlgn="b"/>
                      <a:r>
                        <a:rPr lang="tr-TR" sz="2000" u="none" strike="noStrike">
                          <a:effectLst/>
                        </a:rPr>
                        <a:t>Öğretim Görevlisi</a:t>
                      </a:r>
                      <a:endParaRPr lang="tr-TR" sz="2000" b="0" i="0" u="none" strike="noStrike">
                        <a:solidFill>
                          <a:srgbClr val="000000"/>
                        </a:solidFill>
                        <a:effectLst/>
                        <a:latin typeface="Calibri"/>
                      </a:endParaRPr>
                    </a:p>
                  </a:txBody>
                  <a:tcPr marL="9525" marR="9525" marT="9525" marB="0" anchor="b"/>
                </a:tc>
                <a:tc hMerge="1">
                  <a:txBody>
                    <a:bodyPr/>
                    <a:lstStyle/>
                    <a:p>
                      <a:endParaRPr lang="tr-TR"/>
                    </a:p>
                  </a:txBody>
                  <a:tcPr/>
                </a:tc>
                <a:extLst>
                  <a:ext uri="{0D108BD9-81ED-4DB2-BD59-A6C34878D82A}">
                    <a16:rowId xmlns:a16="http://schemas.microsoft.com/office/drawing/2014/main" val="10000"/>
                  </a:ext>
                </a:extLst>
              </a:tr>
              <a:tr h="274184">
                <a:tc>
                  <a:txBody>
                    <a:bodyPr/>
                    <a:lstStyle/>
                    <a:p>
                      <a:pPr algn="l" rtl="0" fontAlgn="b"/>
                      <a:r>
                        <a:rPr lang="tr-TR" sz="2000" u="none" strike="noStrike">
                          <a:effectLst/>
                        </a:rPr>
                        <a:t>Zorunlu Ders Yükü</a:t>
                      </a:r>
                      <a:endParaRPr lang="tr-TR" sz="2000" b="0" i="0" u="none" strike="noStrike">
                        <a:solidFill>
                          <a:srgbClr val="000000"/>
                        </a:solidFill>
                        <a:effectLst/>
                        <a:latin typeface="Calibri"/>
                      </a:endParaRPr>
                    </a:p>
                  </a:txBody>
                  <a:tcPr marL="9525" marR="9525" marT="9525" marB="0" anchor="b"/>
                </a:tc>
                <a:tc gridSpan="2">
                  <a:txBody>
                    <a:bodyPr/>
                    <a:lstStyle/>
                    <a:p>
                      <a:pPr algn="l" rtl="0" fontAlgn="b"/>
                      <a:r>
                        <a:rPr lang="tr-TR" sz="2000" u="none" strike="noStrike" dirty="0">
                          <a:effectLst/>
                        </a:rPr>
                        <a:t>12</a:t>
                      </a:r>
                      <a:endParaRPr lang="tr-TR" sz="2000" b="0" i="0" u="none" strike="noStrike" dirty="0">
                        <a:solidFill>
                          <a:srgbClr val="000000"/>
                        </a:solidFill>
                        <a:effectLst/>
                        <a:latin typeface="Calibri"/>
                      </a:endParaRPr>
                    </a:p>
                  </a:txBody>
                  <a:tcPr marL="9525" marR="9525" marT="9525" marB="0" anchor="b"/>
                </a:tc>
                <a:tc hMerge="1">
                  <a:txBody>
                    <a:bodyPr/>
                    <a:lstStyle/>
                    <a:p>
                      <a:endParaRPr lang="tr-TR"/>
                    </a:p>
                  </a:txBody>
                  <a:tcPr/>
                </a:tc>
                <a:extLst>
                  <a:ext uri="{0D108BD9-81ED-4DB2-BD59-A6C34878D82A}">
                    <a16:rowId xmlns:a16="http://schemas.microsoft.com/office/drawing/2014/main" val="10001"/>
                  </a:ext>
                </a:extLst>
              </a:tr>
              <a:tr h="274184">
                <a:tc>
                  <a:txBody>
                    <a:bodyPr/>
                    <a:lstStyle/>
                    <a:p>
                      <a:pPr algn="l" fontAlgn="b"/>
                      <a:endParaRPr lang="tr-TR" sz="2000" b="0" i="0" u="none" strike="noStrike">
                        <a:solidFill>
                          <a:srgbClr val="000000"/>
                        </a:solidFill>
                        <a:effectLst/>
                        <a:latin typeface="Arial"/>
                      </a:endParaRPr>
                    </a:p>
                  </a:txBody>
                  <a:tcPr marL="9525" marR="9525" marT="9525" marB="0" anchor="b"/>
                </a:tc>
                <a:tc>
                  <a:txBody>
                    <a:bodyPr/>
                    <a:lstStyle/>
                    <a:p>
                      <a:pPr algn="ctr" rtl="0" fontAlgn="b"/>
                      <a:r>
                        <a:rPr lang="tr-TR" sz="2000" u="none" strike="noStrike">
                          <a:effectLst/>
                        </a:rPr>
                        <a:t>Teorik</a:t>
                      </a:r>
                      <a:endParaRPr lang="tr-TR" sz="2000" b="0" i="0" u="none" strike="noStrike">
                        <a:solidFill>
                          <a:srgbClr val="000000"/>
                        </a:solidFill>
                        <a:effectLst/>
                        <a:latin typeface="Calibri"/>
                      </a:endParaRPr>
                    </a:p>
                  </a:txBody>
                  <a:tcPr marL="9525" marR="9525" marT="9525" marB="0" anchor="b"/>
                </a:tc>
                <a:tc>
                  <a:txBody>
                    <a:bodyPr/>
                    <a:lstStyle/>
                    <a:p>
                      <a:pPr algn="ctr" rtl="0" fontAlgn="b"/>
                      <a:r>
                        <a:rPr lang="tr-TR" sz="2000" u="none" strike="noStrike">
                          <a:effectLst/>
                        </a:rPr>
                        <a:t>Uygulama</a:t>
                      </a:r>
                      <a:endParaRPr lang="tr-TR"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74184">
                <a:tc>
                  <a:txBody>
                    <a:bodyPr/>
                    <a:lstStyle/>
                    <a:p>
                      <a:pPr algn="l" rtl="0" fontAlgn="b"/>
                      <a:r>
                        <a:rPr lang="tr-TR" sz="2000" u="none" strike="noStrike">
                          <a:effectLst/>
                        </a:rPr>
                        <a:t>Örgün Öğretim</a:t>
                      </a:r>
                      <a:endParaRPr lang="tr-TR" sz="2000" b="0" i="0" u="none" strike="noStrike">
                        <a:solidFill>
                          <a:srgbClr val="000000"/>
                        </a:solidFill>
                        <a:effectLst/>
                        <a:latin typeface="Calibri"/>
                      </a:endParaRPr>
                    </a:p>
                  </a:txBody>
                  <a:tcPr marL="9525" marR="9525" marT="9525" marB="0" anchor="b"/>
                </a:tc>
                <a:tc>
                  <a:txBody>
                    <a:bodyPr/>
                    <a:lstStyle/>
                    <a:p>
                      <a:pPr algn="ctr" rtl="0" fontAlgn="b"/>
                      <a:r>
                        <a:rPr lang="tr-TR" sz="2000" u="none" strike="noStrike">
                          <a:effectLst/>
                        </a:rPr>
                        <a:t>16</a:t>
                      </a:r>
                      <a:endParaRPr lang="tr-TR" sz="2000" b="0" i="0" u="none" strike="noStrike">
                        <a:solidFill>
                          <a:srgbClr val="000000"/>
                        </a:solidFill>
                        <a:effectLst/>
                        <a:latin typeface="Calibri"/>
                      </a:endParaRPr>
                    </a:p>
                  </a:txBody>
                  <a:tcPr marL="9525" marR="9525" marT="9525" marB="0" anchor="b"/>
                </a:tc>
                <a:tc>
                  <a:txBody>
                    <a:bodyPr/>
                    <a:lstStyle/>
                    <a:p>
                      <a:pPr algn="ctr" rtl="0" fontAlgn="b"/>
                      <a:r>
                        <a:rPr lang="tr-TR" sz="2000" u="none" strike="noStrike">
                          <a:effectLst/>
                        </a:rPr>
                        <a:t>0</a:t>
                      </a:r>
                      <a:endParaRPr lang="tr-TR"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74184">
                <a:tc>
                  <a:txBody>
                    <a:bodyPr/>
                    <a:lstStyle/>
                    <a:p>
                      <a:pPr algn="l" rtl="0" fontAlgn="b"/>
                      <a:r>
                        <a:rPr lang="tr-TR" sz="2000" u="none" strike="noStrike">
                          <a:effectLst/>
                        </a:rPr>
                        <a:t>İkinci Öğretim</a:t>
                      </a:r>
                      <a:endParaRPr lang="tr-TR" sz="2000" b="0" i="0" u="none" strike="noStrike">
                        <a:solidFill>
                          <a:srgbClr val="000000"/>
                        </a:solidFill>
                        <a:effectLst/>
                        <a:latin typeface="Calibri"/>
                      </a:endParaRPr>
                    </a:p>
                  </a:txBody>
                  <a:tcPr marL="9525" marR="9525" marT="9525" marB="0" anchor="b"/>
                </a:tc>
                <a:tc>
                  <a:txBody>
                    <a:bodyPr/>
                    <a:lstStyle/>
                    <a:p>
                      <a:pPr algn="ctr" rtl="0" fontAlgn="b"/>
                      <a:r>
                        <a:rPr lang="tr-TR" sz="2000" u="none" strike="noStrike" dirty="0">
                          <a:effectLst/>
                        </a:rPr>
                        <a:t>20</a:t>
                      </a:r>
                      <a:endParaRPr lang="tr-TR" sz="2000" b="0" i="0" u="none" strike="noStrike" dirty="0">
                        <a:solidFill>
                          <a:srgbClr val="000000"/>
                        </a:solidFill>
                        <a:effectLst/>
                        <a:latin typeface="Calibri"/>
                      </a:endParaRPr>
                    </a:p>
                  </a:txBody>
                  <a:tcPr marL="9525" marR="9525" marT="9525" marB="0" anchor="b"/>
                </a:tc>
                <a:tc>
                  <a:txBody>
                    <a:bodyPr/>
                    <a:lstStyle/>
                    <a:p>
                      <a:pPr algn="ctr" rtl="0" fontAlgn="b"/>
                      <a:r>
                        <a:rPr lang="tr-TR" sz="2000" u="none" strike="noStrike">
                          <a:effectLst/>
                        </a:rPr>
                        <a:t>0</a:t>
                      </a:r>
                      <a:endParaRPr lang="tr-TR"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74184">
                <a:tc>
                  <a:txBody>
                    <a:bodyPr/>
                    <a:lstStyle/>
                    <a:p>
                      <a:pPr algn="l" rtl="0" fontAlgn="b"/>
                      <a:r>
                        <a:rPr lang="tr-TR" sz="2000" u="none" strike="noStrike">
                          <a:effectLst/>
                        </a:rPr>
                        <a:t>Alacağı Ekders</a:t>
                      </a:r>
                      <a:endParaRPr lang="tr-TR" sz="2000" b="0" i="0" u="none" strike="noStrike">
                        <a:solidFill>
                          <a:srgbClr val="000000"/>
                        </a:solidFill>
                        <a:effectLst/>
                        <a:latin typeface="Calibri"/>
                      </a:endParaRPr>
                    </a:p>
                  </a:txBody>
                  <a:tcPr marL="9525" marR="9525" marT="9525" marB="0" anchor="b"/>
                </a:tc>
                <a:tc>
                  <a:txBody>
                    <a:bodyPr/>
                    <a:lstStyle/>
                    <a:p>
                      <a:pPr algn="ctr" fontAlgn="b"/>
                      <a:endParaRPr lang="tr-TR" sz="2000" b="0" i="0" u="none" strike="noStrike">
                        <a:solidFill>
                          <a:srgbClr val="000000"/>
                        </a:solidFill>
                        <a:effectLst/>
                        <a:latin typeface="Arial"/>
                      </a:endParaRPr>
                    </a:p>
                  </a:txBody>
                  <a:tcPr marL="9525" marR="9525" marT="9525" marB="0" anchor="b"/>
                </a:tc>
                <a:tc>
                  <a:txBody>
                    <a:bodyPr/>
                    <a:lstStyle/>
                    <a:p>
                      <a:pPr algn="ctr" fontAlgn="b"/>
                      <a:endParaRPr lang="tr-TR" sz="2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5"/>
                  </a:ext>
                </a:extLst>
              </a:tr>
              <a:tr h="274184">
                <a:tc>
                  <a:txBody>
                    <a:bodyPr/>
                    <a:lstStyle/>
                    <a:p>
                      <a:pPr algn="l" rtl="0" fontAlgn="b"/>
                      <a:r>
                        <a:rPr lang="tr-TR" sz="2000" u="none" strike="noStrike">
                          <a:effectLst/>
                        </a:rPr>
                        <a:t>Örgün Öğretim</a:t>
                      </a:r>
                      <a:endParaRPr lang="tr-TR" sz="2000" b="0" i="0" u="none" strike="noStrike">
                        <a:solidFill>
                          <a:srgbClr val="000000"/>
                        </a:solidFill>
                        <a:effectLst/>
                        <a:latin typeface="Calibri"/>
                      </a:endParaRPr>
                    </a:p>
                  </a:txBody>
                  <a:tcPr marL="9525" marR="9525" marT="9525" marB="0" anchor="b"/>
                </a:tc>
                <a:tc>
                  <a:txBody>
                    <a:bodyPr/>
                    <a:lstStyle/>
                    <a:p>
                      <a:pPr algn="ctr" rtl="0" fontAlgn="b"/>
                      <a:r>
                        <a:rPr lang="tr-TR" sz="2000" u="none" strike="noStrike">
                          <a:effectLst/>
                        </a:rPr>
                        <a:t>4</a:t>
                      </a:r>
                      <a:endParaRPr lang="tr-TR" sz="2000" b="0" i="0" u="none" strike="noStrike">
                        <a:solidFill>
                          <a:srgbClr val="000000"/>
                        </a:solidFill>
                        <a:effectLst/>
                        <a:latin typeface="Calibri"/>
                      </a:endParaRPr>
                    </a:p>
                  </a:txBody>
                  <a:tcPr marL="9525" marR="9525" marT="9525" marB="0" anchor="b"/>
                </a:tc>
                <a:tc>
                  <a:txBody>
                    <a:bodyPr/>
                    <a:lstStyle/>
                    <a:p>
                      <a:pPr algn="ctr" rtl="0" fontAlgn="b"/>
                      <a:r>
                        <a:rPr lang="tr-TR" sz="2000" u="none" strike="noStrike">
                          <a:effectLst/>
                        </a:rPr>
                        <a:t>0</a:t>
                      </a:r>
                      <a:endParaRPr lang="tr-TR"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274184">
                <a:tc>
                  <a:txBody>
                    <a:bodyPr/>
                    <a:lstStyle/>
                    <a:p>
                      <a:pPr algn="l" rtl="0" fontAlgn="b"/>
                      <a:r>
                        <a:rPr lang="tr-TR" sz="2000" u="none" strike="noStrike">
                          <a:effectLst/>
                        </a:rPr>
                        <a:t>İkinci Öğretim</a:t>
                      </a:r>
                      <a:endParaRPr lang="tr-TR" sz="2000" b="0" i="0" u="none" strike="noStrike">
                        <a:solidFill>
                          <a:srgbClr val="000000"/>
                        </a:solidFill>
                        <a:effectLst/>
                        <a:latin typeface="Calibri"/>
                      </a:endParaRPr>
                    </a:p>
                  </a:txBody>
                  <a:tcPr marL="9525" marR="9525" marT="9525" marB="0" anchor="b"/>
                </a:tc>
                <a:tc>
                  <a:txBody>
                    <a:bodyPr/>
                    <a:lstStyle/>
                    <a:p>
                      <a:pPr algn="ctr" rtl="0" fontAlgn="b"/>
                      <a:r>
                        <a:rPr lang="tr-TR" sz="2000" u="none" strike="noStrike">
                          <a:effectLst/>
                        </a:rPr>
                        <a:t>10</a:t>
                      </a:r>
                      <a:endParaRPr lang="tr-TR" sz="2000" b="0" i="0" u="none" strike="noStrike">
                        <a:solidFill>
                          <a:srgbClr val="000000"/>
                        </a:solidFill>
                        <a:effectLst/>
                        <a:latin typeface="Calibri"/>
                      </a:endParaRPr>
                    </a:p>
                  </a:txBody>
                  <a:tcPr marL="9525" marR="9525" marT="9525" marB="0" anchor="b"/>
                </a:tc>
                <a:tc>
                  <a:txBody>
                    <a:bodyPr/>
                    <a:lstStyle/>
                    <a:p>
                      <a:pPr algn="ctr" rtl="0" fontAlgn="b"/>
                      <a:r>
                        <a:rPr lang="tr-TR" sz="2000" u="none" strike="noStrike" dirty="0">
                          <a:effectLst/>
                        </a:rPr>
                        <a:t>0</a:t>
                      </a:r>
                      <a:endParaRPr lang="tr-TR"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26853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484784"/>
            <a:ext cx="8229600" cy="2228880"/>
          </a:xfrm>
        </p:spPr>
        <p:txBody>
          <a:bodyPr>
            <a:normAutofit fontScale="55000" lnSpcReduction="20000"/>
          </a:bodyPr>
          <a:lstStyle/>
          <a:p>
            <a:pPr indent="449580">
              <a:lnSpc>
                <a:spcPct val="115000"/>
              </a:lnSpc>
              <a:spcAft>
                <a:spcPts val="1000"/>
              </a:spcAft>
            </a:pPr>
            <a:r>
              <a:rPr lang="tr-TR" sz="3300" b="1" dirty="0">
                <a:solidFill>
                  <a:srgbClr val="FFFF00"/>
                </a:solidFill>
                <a:latin typeface="Times New Roman"/>
                <a:ea typeface="Calibri"/>
                <a:cs typeface="Times New Roman"/>
              </a:rPr>
              <a:t>ÖRNEK </a:t>
            </a:r>
            <a:r>
              <a:rPr lang="tr-TR" sz="3300" b="1" dirty="0" smtClean="0">
                <a:solidFill>
                  <a:srgbClr val="FFFF00"/>
                </a:solidFill>
                <a:latin typeface="Times New Roman"/>
                <a:ea typeface="Calibri"/>
                <a:cs typeface="Times New Roman"/>
              </a:rPr>
              <a:t>-</a:t>
            </a:r>
            <a:r>
              <a:rPr lang="tr-TR" sz="3300" dirty="0" smtClean="0">
                <a:solidFill>
                  <a:srgbClr val="FFFF00"/>
                </a:solidFill>
                <a:latin typeface="Times New Roman"/>
                <a:ea typeface="Calibri"/>
                <a:cs typeface="Times New Roman"/>
              </a:rPr>
              <a:t> </a:t>
            </a:r>
            <a:r>
              <a:rPr lang="tr-TR" sz="3300" dirty="0">
                <a:latin typeface="Times New Roman"/>
                <a:ea typeface="Calibri"/>
                <a:cs typeface="Times New Roman"/>
              </a:rPr>
              <a:t>Normal örgün öğretimde </a:t>
            </a:r>
            <a:r>
              <a:rPr lang="tr-TR" sz="3300" dirty="0" smtClean="0">
                <a:latin typeface="Times New Roman"/>
                <a:ea typeface="Calibri"/>
                <a:cs typeface="Times New Roman"/>
              </a:rPr>
              <a:t>5 </a:t>
            </a:r>
            <a:r>
              <a:rPr lang="tr-TR" sz="3300" dirty="0">
                <a:latin typeface="Times New Roman"/>
                <a:ea typeface="Calibri"/>
                <a:cs typeface="Times New Roman"/>
              </a:rPr>
              <a:t>saat teorik ders veren ve </a:t>
            </a:r>
            <a:r>
              <a:rPr lang="tr-TR" sz="3300" dirty="0" smtClean="0">
                <a:latin typeface="Times New Roman"/>
                <a:ea typeface="Calibri"/>
                <a:cs typeface="Times New Roman"/>
              </a:rPr>
              <a:t>8 </a:t>
            </a:r>
            <a:r>
              <a:rPr lang="tr-TR" sz="3300" dirty="0">
                <a:latin typeface="Times New Roman"/>
                <a:ea typeface="Calibri"/>
                <a:cs typeface="Times New Roman"/>
              </a:rPr>
              <a:t>saat teorik ders dışı faaliyette bulunan , ikinci öğretimde de </a:t>
            </a:r>
            <a:r>
              <a:rPr lang="tr-TR" sz="3300" dirty="0" smtClean="0">
                <a:latin typeface="Times New Roman"/>
                <a:ea typeface="Calibri"/>
                <a:cs typeface="Times New Roman"/>
              </a:rPr>
              <a:t>6 </a:t>
            </a:r>
            <a:r>
              <a:rPr lang="tr-TR" sz="3300" dirty="0">
                <a:latin typeface="Times New Roman"/>
                <a:ea typeface="Calibri"/>
                <a:cs typeface="Times New Roman"/>
              </a:rPr>
              <a:t>saat teorik ders veren ve 9 saat teorik ders dışı faaliyette bulunan bir </a:t>
            </a:r>
            <a:r>
              <a:rPr lang="tr-TR" sz="3300" u="sng" dirty="0">
                <a:latin typeface="Times New Roman"/>
                <a:ea typeface="Calibri"/>
                <a:cs typeface="Times New Roman"/>
              </a:rPr>
              <a:t>doçente </a:t>
            </a:r>
            <a:r>
              <a:rPr lang="tr-TR" sz="3300" dirty="0">
                <a:latin typeface="Times New Roman"/>
                <a:ea typeface="Calibri"/>
                <a:cs typeface="Times New Roman"/>
              </a:rPr>
              <a:t>10 saat olan haftalık zorunlu ders yükünün normal örgün öğretimden </a:t>
            </a:r>
            <a:r>
              <a:rPr lang="tr-TR" sz="3300" dirty="0" smtClean="0">
                <a:latin typeface="Times New Roman"/>
                <a:ea typeface="Calibri"/>
                <a:cs typeface="Times New Roman"/>
              </a:rPr>
              <a:t>2 </a:t>
            </a:r>
            <a:r>
              <a:rPr lang="tr-TR" sz="3300" dirty="0">
                <a:latin typeface="Times New Roman"/>
                <a:ea typeface="Calibri"/>
                <a:cs typeface="Times New Roman"/>
              </a:rPr>
              <a:t>saat teorik ders, </a:t>
            </a:r>
            <a:r>
              <a:rPr lang="tr-TR" sz="3300" dirty="0" smtClean="0">
                <a:latin typeface="Times New Roman"/>
                <a:ea typeface="Calibri"/>
                <a:cs typeface="Times New Roman"/>
              </a:rPr>
              <a:t>8 </a:t>
            </a:r>
            <a:r>
              <a:rPr lang="tr-TR" sz="3300" dirty="0">
                <a:latin typeface="Times New Roman"/>
                <a:ea typeface="Calibri"/>
                <a:cs typeface="Times New Roman"/>
              </a:rPr>
              <a:t>saat teorik ders dışı faaliyet </a:t>
            </a:r>
            <a:r>
              <a:rPr lang="tr-TR" sz="3300" dirty="0" smtClean="0">
                <a:latin typeface="Times New Roman"/>
                <a:ea typeface="Calibri"/>
                <a:cs typeface="Times New Roman"/>
              </a:rPr>
              <a:t>ile </a:t>
            </a:r>
            <a:r>
              <a:rPr lang="tr-TR" sz="3300" dirty="0">
                <a:latin typeface="Times New Roman"/>
                <a:ea typeface="Calibri"/>
                <a:cs typeface="Times New Roman"/>
              </a:rPr>
              <a:t>doldurulmasından sonra, </a:t>
            </a:r>
            <a:r>
              <a:rPr lang="tr-TR" sz="3300" dirty="0" smtClean="0">
                <a:latin typeface="Times New Roman"/>
                <a:ea typeface="Calibri"/>
                <a:cs typeface="Times New Roman"/>
              </a:rPr>
              <a:t>örgün öğretimde 3 saat teorik, </a:t>
            </a:r>
            <a:r>
              <a:rPr lang="tr-TR" sz="3300" dirty="0" smtClean="0">
                <a:solidFill>
                  <a:srgbClr val="FFFF00"/>
                </a:solidFill>
                <a:latin typeface="Times New Roman"/>
                <a:ea typeface="Calibri"/>
                <a:cs typeface="Times New Roman"/>
              </a:rPr>
              <a:t>ikinci </a:t>
            </a:r>
            <a:r>
              <a:rPr lang="tr-TR" sz="3300" dirty="0">
                <a:solidFill>
                  <a:srgbClr val="FFFF00"/>
                </a:solidFill>
                <a:latin typeface="Times New Roman"/>
                <a:ea typeface="Calibri"/>
                <a:cs typeface="Times New Roman"/>
              </a:rPr>
              <a:t>öğretimde </a:t>
            </a:r>
            <a:r>
              <a:rPr lang="tr-TR" sz="3300" dirty="0" smtClean="0">
                <a:solidFill>
                  <a:srgbClr val="FFFF00"/>
                </a:solidFill>
                <a:latin typeface="Times New Roman"/>
                <a:ea typeface="Calibri"/>
                <a:cs typeface="Times New Roman"/>
              </a:rPr>
              <a:t>6 </a:t>
            </a:r>
            <a:r>
              <a:rPr lang="tr-TR" sz="3300" dirty="0">
                <a:solidFill>
                  <a:srgbClr val="FFFF00"/>
                </a:solidFill>
                <a:latin typeface="Times New Roman"/>
                <a:ea typeface="Calibri"/>
                <a:cs typeface="Times New Roman"/>
              </a:rPr>
              <a:t>saat teorik ders ve </a:t>
            </a:r>
            <a:r>
              <a:rPr lang="tr-TR" sz="3300" dirty="0" smtClean="0">
                <a:solidFill>
                  <a:srgbClr val="FFFF00"/>
                </a:solidFill>
                <a:latin typeface="Times New Roman"/>
                <a:ea typeface="Calibri"/>
                <a:cs typeface="Times New Roman"/>
              </a:rPr>
              <a:t>2 </a:t>
            </a:r>
            <a:r>
              <a:rPr lang="tr-TR" sz="3300" dirty="0">
                <a:solidFill>
                  <a:srgbClr val="FFFF00"/>
                </a:solidFill>
                <a:latin typeface="Times New Roman"/>
                <a:ea typeface="Calibri"/>
                <a:cs typeface="Times New Roman"/>
              </a:rPr>
              <a:t>saat teorik ders dışı faaliyet için </a:t>
            </a:r>
            <a:r>
              <a:rPr lang="tr-TR" sz="3300" dirty="0" smtClean="0">
                <a:solidFill>
                  <a:srgbClr val="FFFF00"/>
                </a:solidFill>
                <a:latin typeface="Times New Roman"/>
                <a:ea typeface="Calibri"/>
                <a:cs typeface="Times New Roman"/>
              </a:rPr>
              <a:t>ek </a:t>
            </a:r>
            <a:r>
              <a:rPr lang="tr-TR" sz="3300" dirty="0">
                <a:solidFill>
                  <a:srgbClr val="FFFF00"/>
                </a:solidFill>
                <a:latin typeface="Times New Roman"/>
                <a:ea typeface="Calibri"/>
                <a:cs typeface="Times New Roman"/>
              </a:rPr>
              <a:t>ders ücreti ödenecek,</a:t>
            </a:r>
            <a:r>
              <a:rPr lang="tr-TR" sz="3300" dirty="0">
                <a:latin typeface="Times New Roman"/>
                <a:ea typeface="Calibri"/>
                <a:cs typeface="Times New Roman"/>
              </a:rPr>
              <a:t> ikinci öğretimden kalan </a:t>
            </a:r>
            <a:r>
              <a:rPr lang="tr-TR" sz="3300" dirty="0" smtClean="0">
                <a:latin typeface="Times New Roman"/>
                <a:ea typeface="Calibri"/>
                <a:cs typeface="Times New Roman"/>
              </a:rPr>
              <a:t>7 </a:t>
            </a:r>
            <a:r>
              <a:rPr lang="tr-TR" sz="3300" dirty="0">
                <a:latin typeface="Times New Roman"/>
                <a:ea typeface="Calibri"/>
                <a:cs typeface="Times New Roman"/>
              </a:rPr>
              <a:t>saat teorik ders dışı faaliyet için hiçbir suretle ek ders ücreti ödenmeyecektir. </a:t>
            </a:r>
            <a:endParaRPr lang="tr-TR" dirty="0"/>
          </a:p>
        </p:txBody>
      </p:sp>
      <p:sp>
        <p:nvSpPr>
          <p:cNvPr id="5" name="Başlık 1"/>
          <p:cNvSpPr>
            <a:spLocks noGrp="1"/>
          </p:cNvSpPr>
          <p:nvPr>
            <p:ph type="title"/>
          </p:nvPr>
        </p:nvSpPr>
        <p:spPr>
          <a:xfrm>
            <a:off x="395536" y="260648"/>
            <a:ext cx="8229600" cy="1143000"/>
          </a:xfrm>
        </p:spPr>
        <p:txBody>
          <a:bodyPr>
            <a:normAutofit fontScale="90000"/>
          </a:bodyPr>
          <a:lstStyle/>
          <a:p>
            <a:r>
              <a:rPr lang="tr-TR" sz="2400" dirty="0" smtClean="0">
                <a:solidFill>
                  <a:srgbClr val="FFC000"/>
                </a:solidFill>
              </a:rPr>
              <a:t/>
            </a:r>
            <a:br>
              <a:rPr lang="tr-TR" sz="2400" dirty="0" smtClean="0">
                <a:solidFill>
                  <a:srgbClr val="FFC000"/>
                </a:solidFill>
              </a:rPr>
            </a:br>
            <a:r>
              <a:rPr lang="tr-TR" sz="2400" dirty="0">
                <a:solidFill>
                  <a:srgbClr val="FFC000"/>
                </a:solidFill>
              </a:rPr>
              <a:t/>
            </a:r>
            <a:br>
              <a:rPr lang="tr-TR" sz="2400" dirty="0">
                <a:solidFill>
                  <a:srgbClr val="FFC000"/>
                </a:solidFill>
              </a:rPr>
            </a:br>
            <a:r>
              <a:rPr lang="tr-TR" sz="2400" dirty="0" smtClean="0">
                <a:solidFill>
                  <a:srgbClr val="FFC000"/>
                </a:solidFill>
              </a:rPr>
              <a:t/>
            </a:r>
            <a:br>
              <a:rPr lang="tr-TR" sz="2400" dirty="0" smtClean="0">
                <a:solidFill>
                  <a:srgbClr val="FFC000"/>
                </a:solidFill>
              </a:rPr>
            </a:br>
            <a:r>
              <a:rPr lang="tr-TR" sz="2400" dirty="0" smtClean="0">
                <a:solidFill>
                  <a:srgbClr val="FFC000"/>
                </a:solidFill>
              </a:rPr>
              <a:t/>
            </a:r>
            <a:br>
              <a:rPr lang="tr-TR" sz="2400" dirty="0" smtClean="0">
                <a:solidFill>
                  <a:srgbClr val="FFC000"/>
                </a:solidFill>
              </a:rPr>
            </a:br>
            <a:r>
              <a:rPr lang="tr-TR" sz="2400" dirty="0">
                <a:solidFill>
                  <a:srgbClr val="FFC000"/>
                </a:solidFill>
              </a:rPr>
              <a:t/>
            </a:r>
            <a:br>
              <a:rPr lang="tr-TR" sz="2400" dirty="0">
                <a:solidFill>
                  <a:srgbClr val="FFC000"/>
                </a:solidFill>
              </a:rPr>
            </a:br>
            <a:r>
              <a:rPr lang="tr-TR" sz="3100" dirty="0" smtClean="0">
                <a:solidFill>
                  <a:schemeClr val="accent4"/>
                </a:solidFill>
              </a:rPr>
              <a:t>YÜKSEKÖĞRETİM </a:t>
            </a:r>
            <a:r>
              <a:rPr lang="tr-TR" sz="3100" dirty="0">
                <a:solidFill>
                  <a:schemeClr val="accent4"/>
                </a:solidFill>
              </a:rPr>
              <a:t>KANUNU VE YÜKSEKÖĞRETİM</a:t>
            </a:r>
            <a:br>
              <a:rPr lang="tr-TR" sz="3100" dirty="0">
                <a:solidFill>
                  <a:schemeClr val="accent4"/>
                </a:solidFill>
              </a:rPr>
            </a:br>
            <a:r>
              <a:rPr lang="tr-TR" sz="3100" dirty="0">
                <a:solidFill>
                  <a:schemeClr val="accent4"/>
                </a:solidFill>
              </a:rPr>
              <a:t>PERSONEL KANUNU GENEL TEBLİĞİ</a:t>
            </a:r>
            <a:br>
              <a:rPr lang="tr-TR" sz="3100" dirty="0">
                <a:solidFill>
                  <a:schemeClr val="accent4"/>
                </a:solidFill>
              </a:rPr>
            </a:br>
            <a:r>
              <a:rPr lang="tr-TR" sz="3100" dirty="0">
                <a:solidFill>
                  <a:schemeClr val="accent4"/>
                </a:solidFill>
              </a:rPr>
              <a:t>( SERİ NO: 17 </a:t>
            </a:r>
            <a:r>
              <a:rPr lang="tr-TR" sz="3100" dirty="0" smtClean="0">
                <a:solidFill>
                  <a:schemeClr val="accent4"/>
                </a:solidFill>
              </a:rPr>
              <a:t>)</a:t>
            </a:r>
            <a:endParaRPr lang="tr-TR" sz="3100" dirty="0">
              <a:solidFill>
                <a:schemeClr val="accent4"/>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2911400420"/>
              </p:ext>
            </p:extLst>
          </p:nvPr>
        </p:nvGraphicFramePr>
        <p:xfrm>
          <a:off x="611560" y="3861045"/>
          <a:ext cx="8136904" cy="2658279"/>
        </p:xfrm>
        <a:graphic>
          <a:graphicData uri="http://schemas.openxmlformats.org/drawingml/2006/table">
            <a:tbl>
              <a:tblPr>
                <a:tableStyleId>{5C22544A-7EE6-4342-B048-85BDC9FD1C3A}</a:tableStyleId>
              </a:tblPr>
              <a:tblGrid>
                <a:gridCol w="3005171">
                  <a:extLst>
                    <a:ext uri="{9D8B030D-6E8A-4147-A177-3AD203B41FA5}">
                      <a16:colId xmlns:a16="http://schemas.microsoft.com/office/drawing/2014/main" val="20000"/>
                    </a:ext>
                  </a:extLst>
                </a:gridCol>
                <a:gridCol w="2462336">
                  <a:extLst>
                    <a:ext uri="{9D8B030D-6E8A-4147-A177-3AD203B41FA5}">
                      <a16:colId xmlns:a16="http://schemas.microsoft.com/office/drawing/2014/main" val="20001"/>
                    </a:ext>
                  </a:extLst>
                </a:gridCol>
                <a:gridCol w="2669397">
                  <a:extLst>
                    <a:ext uri="{9D8B030D-6E8A-4147-A177-3AD203B41FA5}">
                      <a16:colId xmlns:a16="http://schemas.microsoft.com/office/drawing/2014/main" val="20002"/>
                    </a:ext>
                  </a:extLst>
                </a:gridCol>
              </a:tblGrid>
              <a:tr h="458004">
                <a:tc>
                  <a:txBody>
                    <a:bodyPr/>
                    <a:lstStyle/>
                    <a:p>
                      <a:pPr algn="l" rtl="0" fontAlgn="b"/>
                      <a:r>
                        <a:rPr lang="tr-TR" sz="2000" u="none" strike="noStrike" dirty="0" err="1">
                          <a:effectLst/>
                        </a:rPr>
                        <a:t>Ünvanı</a:t>
                      </a:r>
                      <a:endParaRPr lang="tr-TR" sz="2000" b="0" i="0" u="none" strike="noStrike" dirty="0">
                        <a:solidFill>
                          <a:srgbClr val="000000"/>
                        </a:solidFill>
                        <a:effectLst/>
                        <a:latin typeface="Calibri"/>
                      </a:endParaRPr>
                    </a:p>
                  </a:txBody>
                  <a:tcPr marL="9525" marR="9525" marT="9525" marB="0" anchor="b"/>
                </a:tc>
                <a:tc gridSpan="2">
                  <a:txBody>
                    <a:bodyPr/>
                    <a:lstStyle/>
                    <a:p>
                      <a:pPr algn="l" rtl="0" fontAlgn="b"/>
                      <a:r>
                        <a:rPr lang="tr-TR" sz="2000" u="none" strike="noStrike">
                          <a:effectLst/>
                        </a:rPr>
                        <a:t>Doçent</a:t>
                      </a:r>
                      <a:endParaRPr lang="tr-TR" sz="2000" b="0" i="0" u="none" strike="noStrike">
                        <a:solidFill>
                          <a:srgbClr val="000000"/>
                        </a:solidFill>
                        <a:effectLst/>
                        <a:latin typeface="Calibri"/>
                      </a:endParaRPr>
                    </a:p>
                  </a:txBody>
                  <a:tcPr marL="9525" marR="9525" marT="9525" marB="0" anchor="b"/>
                </a:tc>
                <a:tc hMerge="1">
                  <a:txBody>
                    <a:bodyPr/>
                    <a:lstStyle/>
                    <a:p>
                      <a:endParaRPr lang="tr-TR"/>
                    </a:p>
                  </a:txBody>
                  <a:tcPr/>
                </a:tc>
                <a:extLst>
                  <a:ext uri="{0D108BD9-81ED-4DB2-BD59-A6C34878D82A}">
                    <a16:rowId xmlns:a16="http://schemas.microsoft.com/office/drawing/2014/main" val="10000"/>
                  </a:ext>
                </a:extLst>
              </a:tr>
              <a:tr h="274803">
                <a:tc>
                  <a:txBody>
                    <a:bodyPr/>
                    <a:lstStyle/>
                    <a:p>
                      <a:pPr algn="l" rtl="0" fontAlgn="b"/>
                      <a:r>
                        <a:rPr lang="tr-TR" sz="2000" u="none" strike="noStrike" dirty="0">
                          <a:effectLst/>
                        </a:rPr>
                        <a:t>Zorunlu Ders Yükü</a:t>
                      </a:r>
                      <a:endParaRPr lang="tr-TR" sz="2000" b="0" i="0" u="none" strike="noStrike" dirty="0">
                        <a:solidFill>
                          <a:srgbClr val="000000"/>
                        </a:solidFill>
                        <a:effectLst/>
                        <a:latin typeface="Calibri"/>
                      </a:endParaRPr>
                    </a:p>
                  </a:txBody>
                  <a:tcPr marL="9525" marR="9525" marT="9525" marB="0" anchor="b"/>
                </a:tc>
                <a:tc gridSpan="2">
                  <a:txBody>
                    <a:bodyPr/>
                    <a:lstStyle/>
                    <a:p>
                      <a:pPr algn="l" rtl="0" fontAlgn="b"/>
                      <a:r>
                        <a:rPr lang="tr-TR" sz="2000" u="none" strike="noStrike" dirty="0">
                          <a:effectLst/>
                        </a:rPr>
                        <a:t>10</a:t>
                      </a:r>
                      <a:endParaRPr lang="tr-TR" sz="2000" b="0" i="0" u="none" strike="noStrike" dirty="0">
                        <a:solidFill>
                          <a:srgbClr val="000000"/>
                        </a:solidFill>
                        <a:effectLst/>
                        <a:latin typeface="Calibri"/>
                      </a:endParaRPr>
                    </a:p>
                  </a:txBody>
                  <a:tcPr marL="9525" marR="9525" marT="9525" marB="0" anchor="b"/>
                </a:tc>
                <a:tc hMerge="1">
                  <a:txBody>
                    <a:bodyPr/>
                    <a:lstStyle/>
                    <a:p>
                      <a:endParaRPr lang="tr-TR"/>
                    </a:p>
                  </a:txBody>
                  <a:tcPr/>
                </a:tc>
                <a:extLst>
                  <a:ext uri="{0D108BD9-81ED-4DB2-BD59-A6C34878D82A}">
                    <a16:rowId xmlns:a16="http://schemas.microsoft.com/office/drawing/2014/main" val="10001"/>
                  </a:ext>
                </a:extLst>
              </a:tr>
              <a:tr h="274803">
                <a:tc>
                  <a:txBody>
                    <a:bodyPr/>
                    <a:lstStyle/>
                    <a:p>
                      <a:pPr algn="l" fontAlgn="b"/>
                      <a:endParaRPr lang="tr-TR" sz="2000" b="0" i="0" u="none" strike="noStrike">
                        <a:solidFill>
                          <a:srgbClr val="000000"/>
                        </a:solidFill>
                        <a:effectLst/>
                        <a:latin typeface="Arial"/>
                      </a:endParaRPr>
                    </a:p>
                  </a:txBody>
                  <a:tcPr marL="9525" marR="9525" marT="9525" marB="0" anchor="b"/>
                </a:tc>
                <a:tc>
                  <a:txBody>
                    <a:bodyPr/>
                    <a:lstStyle/>
                    <a:p>
                      <a:pPr algn="ctr" rtl="0" fontAlgn="b"/>
                      <a:r>
                        <a:rPr lang="tr-TR" sz="2000" u="none" strike="noStrike">
                          <a:effectLst/>
                        </a:rPr>
                        <a:t>Teorik</a:t>
                      </a:r>
                      <a:endParaRPr lang="tr-TR" sz="2000" b="0" i="0" u="none" strike="noStrike">
                        <a:solidFill>
                          <a:srgbClr val="000000"/>
                        </a:solidFill>
                        <a:effectLst/>
                        <a:latin typeface="Calibri"/>
                      </a:endParaRPr>
                    </a:p>
                  </a:txBody>
                  <a:tcPr marL="9525" marR="9525" marT="9525" marB="0" anchor="b"/>
                </a:tc>
                <a:tc>
                  <a:txBody>
                    <a:bodyPr/>
                    <a:lstStyle/>
                    <a:p>
                      <a:pPr algn="ctr" rtl="0" fontAlgn="b"/>
                      <a:r>
                        <a:rPr lang="tr-TR" sz="2000" u="none" strike="noStrike">
                          <a:effectLst/>
                        </a:rPr>
                        <a:t>Uygulama</a:t>
                      </a:r>
                      <a:endParaRPr lang="tr-TR"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74803">
                <a:tc>
                  <a:txBody>
                    <a:bodyPr/>
                    <a:lstStyle/>
                    <a:p>
                      <a:pPr algn="l" rtl="0" fontAlgn="b"/>
                      <a:r>
                        <a:rPr lang="tr-TR" sz="2000" u="none" strike="noStrike">
                          <a:effectLst/>
                        </a:rPr>
                        <a:t>Örgün Öğretim</a:t>
                      </a:r>
                      <a:endParaRPr lang="tr-TR" sz="2000" b="0" i="0" u="none" strike="noStrike">
                        <a:solidFill>
                          <a:srgbClr val="000000"/>
                        </a:solidFill>
                        <a:effectLst/>
                        <a:latin typeface="Calibri"/>
                      </a:endParaRPr>
                    </a:p>
                  </a:txBody>
                  <a:tcPr marL="9525" marR="9525" marT="9525" marB="0" anchor="b"/>
                </a:tc>
                <a:tc>
                  <a:txBody>
                    <a:bodyPr/>
                    <a:lstStyle/>
                    <a:p>
                      <a:pPr algn="ctr" rtl="0" fontAlgn="b"/>
                      <a:r>
                        <a:rPr lang="tr-TR" sz="2000" u="none" strike="noStrike" dirty="0" smtClean="0">
                          <a:effectLst/>
                        </a:rPr>
                        <a:t>5</a:t>
                      </a:r>
                      <a:endParaRPr lang="tr-TR" sz="2000" b="0" i="0" u="none" strike="noStrike" dirty="0">
                        <a:solidFill>
                          <a:srgbClr val="000000"/>
                        </a:solidFill>
                        <a:effectLst/>
                        <a:latin typeface="Calibri"/>
                      </a:endParaRPr>
                    </a:p>
                  </a:txBody>
                  <a:tcPr marL="9525" marR="9525" marT="9525" marB="0" anchor="b"/>
                </a:tc>
                <a:tc>
                  <a:txBody>
                    <a:bodyPr/>
                    <a:lstStyle/>
                    <a:p>
                      <a:pPr algn="ctr" rtl="0" fontAlgn="b"/>
                      <a:r>
                        <a:rPr lang="tr-TR" sz="2000" u="none" strike="noStrike" dirty="0" smtClean="0">
                          <a:effectLst/>
                        </a:rPr>
                        <a:t>8</a:t>
                      </a:r>
                      <a:endParaRPr lang="tr-TR"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74803">
                <a:tc>
                  <a:txBody>
                    <a:bodyPr/>
                    <a:lstStyle/>
                    <a:p>
                      <a:pPr algn="l" rtl="0" fontAlgn="b"/>
                      <a:r>
                        <a:rPr lang="tr-TR" sz="2000" u="none" strike="noStrike">
                          <a:effectLst/>
                        </a:rPr>
                        <a:t>İkinci Öğretim</a:t>
                      </a:r>
                      <a:endParaRPr lang="tr-TR" sz="2000" b="0" i="0" u="none" strike="noStrike">
                        <a:solidFill>
                          <a:srgbClr val="000000"/>
                        </a:solidFill>
                        <a:effectLst/>
                        <a:latin typeface="Calibri"/>
                      </a:endParaRPr>
                    </a:p>
                  </a:txBody>
                  <a:tcPr marL="9525" marR="9525" marT="9525" marB="0" anchor="b"/>
                </a:tc>
                <a:tc>
                  <a:txBody>
                    <a:bodyPr/>
                    <a:lstStyle/>
                    <a:p>
                      <a:pPr algn="ctr" rtl="0" fontAlgn="b"/>
                      <a:r>
                        <a:rPr lang="tr-TR" sz="2000" u="none" strike="noStrike">
                          <a:effectLst/>
                        </a:rPr>
                        <a:t>6</a:t>
                      </a:r>
                      <a:endParaRPr lang="tr-TR" sz="2000" b="0" i="0" u="none" strike="noStrike">
                        <a:solidFill>
                          <a:srgbClr val="000000"/>
                        </a:solidFill>
                        <a:effectLst/>
                        <a:latin typeface="Calibri"/>
                      </a:endParaRPr>
                    </a:p>
                  </a:txBody>
                  <a:tcPr marL="9525" marR="9525" marT="9525" marB="0" anchor="b"/>
                </a:tc>
                <a:tc>
                  <a:txBody>
                    <a:bodyPr/>
                    <a:lstStyle/>
                    <a:p>
                      <a:pPr algn="ctr" rtl="0" fontAlgn="b"/>
                      <a:r>
                        <a:rPr lang="tr-TR" sz="2000" u="none" strike="noStrike">
                          <a:effectLst/>
                        </a:rPr>
                        <a:t>9</a:t>
                      </a:r>
                      <a:endParaRPr lang="tr-TR"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74803">
                <a:tc>
                  <a:txBody>
                    <a:bodyPr/>
                    <a:lstStyle/>
                    <a:p>
                      <a:pPr algn="l" rtl="0" fontAlgn="b"/>
                      <a:r>
                        <a:rPr lang="tr-TR" sz="2000" u="none" strike="noStrike">
                          <a:effectLst/>
                        </a:rPr>
                        <a:t>Alacağı Ekders</a:t>
                      </a:r>
                      <a:endParaRPr lang="tr-TR" sz="2000" b="0" i="0" u="none" strike="noStrike">
                        <a:solidFill>
                          <a:srgbClr val="000000"/>
                        </a:solidFill>
                        <a:effectLst/>
                        <a:latin typeface="Calibri"/>
                      </a:endParaRPr>
                    </a:p>
                  </a:txBody>
                  <a:tcPr marL="9525" marR="9525" marT="9525" marB="0" anchor="b"/>
                </a:tc>
                <a:tc>
                  <a:txBody>
                    <a:bodyPr/>
                    <a:lstStyle/>
                    <a:p>
                      <a:pPr algn="ctr" fontAlgn="b"/>
                      <a:endParaRPr lang="tr-TR" sz="2000" b="0" i="0" u="none" strike="noStrike">
                        <a:solidFill>
                          <a:srgbClr val="000000"/>
                        </a:solidFill>
                        <a:effectLst/>
                        <a:latin typeface="Arial"/>
                      </a:endParaRPr>
                    </a:p>
                  </a:txBody>
                  <a:tcPr marL="9525" marR="9525" marT="9525" marB="0" anchor="b"/>
                </a:tc>
                <a:tc>
                  <a:txBody>
                    <a:bodyPr/>
                    <a:lstStyle/>
                    <a:p>
                      <a:pPr algn="ctr" fontAlgn="b"/>
                      <a:endParaRPr lang="tr-TR" sz="2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5"/>
                  </a:ext>
                </a:extLst>
              </a:tr>
              <a:tr h="274803">
                <a:tc>
                  <a:txBody>
                    <a:bodyPr/>
                    <a:lstStyle/>
                    <a:p>
                      <a:pPr algn="l" rtl="0" fontAlgn="b"/>
                      <a:r>
                        <a:rPr lang="tr-TR" sz="2000" u="none" strike="noStrike">
                          <a:effectLst/>
                        </a:rPr>
                        <a:t>Örgün Öğretim</a:t>
                      </a:r>
                      <a:endParaRPr lang="tr-TR" sz="2000" b="0" i="0" u="none" strike="noStrike">
                        <a:solidFill>
                          <a:srgbClr val="000000"/>
                        </a:solidFill>
                        <a:effectLst/>
                        <a:latin typeface="Calibri"/>
                      </a:endParaRPr>
                    </a:p>
                  </a:txBody>
                  <a:tcPr marL="9525" marR="9525" marT="9525" marB="0" anchor="b"/>
                </a:tc>
                <a:tc>
                  <a:txBody>
                    <a:bodyPr/>
                    <a:lstStyle/>
                    <a:p>
                      <a:pPr algn="ctr" rtl="0" fontAlgn="b"/>
                      <a:r>
                        <a:rPr lang="tr-TR" sz="2000" u="none" strike="noStrike" dirty="0" smtClean="0">
                          <a:effectLst/>
                        </a:rPr>
                        <a:t>3</a:t>
                      </a:r>
                      <a:endParaRPr lang="tr-TR" sz="2000" b="0" i="0" u="none" strike="noStrike" dirty="0">
                        <a:solidFill>
                          <a:srgbClr val="000000"/>
                        </a:solidFill>
                        <a:effectLst/>
                        <a:latin typeface="Calibri"/>
                      </a:endParaRPr>
                    </a:p>
                  </a:txBody>
                  <a:tcPr marL="9525" marR="9525" marT="9525" marB="0" anchor="b"/>
                </a:tc>
                <a:tc>
                  <a:txBody>
                    <a:bodyPr/>
                    <a:lstStyle/>
                    <a:p>
                      <a:pPr algn="ctr" rtl="0" fontAlgn="b"/>
                      <a:r>
                        <a:rPr lang="tr-TR" sz="2000" u="none" strike="noStrike">
                          <a:effectLst/>
                        </a:rPr>
                        <a:t>0</a:t>
                      </a:r>
                      <a:endParaRPr lang="tr-TR"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274803">
                <a:tc>
                  <a:txBody>
                    <a:bodyPr/>
                    <a:lstStyle/>
                    <a:p>
                      <a:pPr algn="l" rtl="0" fontAlgn="b"/>
                      <a:r>
                        <a:rPr lang="tr-TR" sz="2000" u="none" strike="noStrike">
                          <a:effectLst/>
                        </a:rPr>
                        <a:t>İkinci Öğretim</a:t>
                      </a:r>
                      <a:endParaRPr lang="tr-TR" sz="2000" b="0" i="0" u="none" strike="noStrike">
                        <a:solidFill>
                          <a:srgbClr val="000000"/>
                        </a:solidFill>
                        <a:effectLst/>
                        <a:latin typeface="Calibri"/>
                      </a:endParaRPr>
                    </a:p>
                  </a:txBody>
                  <a:tcPr marL="9525" marR="9525" marT="9525" marB="0" anchor="b"/>
                </a:tc>
                <a:tc>
                  <a:txBody>
                    <a:bodyPr/>
                    <a:lstStyle/>
                    <a:p>
                      <a:pPr algn="ctr" rtl="0" fontAlgn="b"/>
                      <a:r>
                        <a:rPr lang="tr-TR" sz="2000" u="none" strike="noStrike">
                          <a:effectLst/>
                        </a:rPr>
                        <a:t>6</a:t>
                      </a:r>
                      <a:endParaRPr lang="tr-TR" sz="2000" b="0" i="0" u="none" strike="noStrike">
                        <a:solidFill>
                          <a:srgbClr val="000000"/>
                        </a:solidFill>
                        <a:effectLst/>
                        <a:latin typeface="Calibri"/>
                      </a:endParaRPr>
                    </a:p>
                  </a:txBody>
                  <a:tcPr marL="9525" marR="9525" marT="9525" marB="0" anchor="b"/>
                </a:tc>
                <a:tc>
                  <a:txBody>
                    <a:bodyPr/>
                    <a:lstStyle/>
                    <a:p>
                      <a:pPr algn="ctr" rtl="0" fontAlgn="b"/>
                      <a:r>
                        <a:rPr lang="tr-TR" sz="2000" u="none" strike="noStrike" dirty="0">
                          <a:effectLst/>
                        </a:rPr>
                        <a:t>2</a:t>
                      </a:r>
                      <a:endParaRPr lang="tr-TR"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056207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u="sng" dirty="0">
                <a:solidFill>
                  <a:srgbClr val="10CF9B"/>
                </a:solidFill>
              </a:rPr>
              <a:t>2547 sayılı Yüksek Öğretim Kanunu </a:t>
            </a:r>
            <a:br>
              <a:rPr lang="tr-TR" sz="3200" u="sng" dirty="0">
                <a:solidFill>
                  <a:srgbClr val="10CF9B"/>
                </a:solidFill>
              </a:rPr>
            </a:br>
            <a:r>
              <a:rPr lang="tr-TR" sz="3200" dirty="0">
                <a:solidFill>
                  <a:srgbClr val="10CF9B"/>
                </a:solidFill>
              </a:rPr>
              <a:t>Madde </a:t>
            </a:r>
            <a:r>
              <a:rPr lang="tr-TR" sz="3200" dirty="0" smtClean="0">
                <a:solidFill>
                  <a:srgbClr val="10CF9B"/>
                </a:solidFill>
              </a:rPr>
              <a:t>:3</a:t>
            </a:r>
            <a:endParaRPr lang="tr-TR" dirty="0"/>
          </a:p>
        </p:txBody>
      </p:sp>
      <p:sp>
        <p:nvSpPr>
          <p:cNvPr id="3" name="İçerik Yer Tutucusu 2"/>
          <p:cNvSpPr>
            <a:spLocks noGrp="1"/>
          </p:cNvSpPr>
          <p:nvPr>
            <p:ph idx="1"/>
          </p:nvPr>
        </p:nvSpPr>
        <p:spPr/>
        <p:txBody>
          <a:bodyPr>
            <a:normAutofit fontScale="92500" lnSpcReduction="10000"/>
          </a:bodyPr>
          <a:lstStyle/>
          <a:p>
            <a:r>
              <a:rPr lang="tr-TR" u="sng" dirty="0" smtClean="0"/>
              <a:t>Öğretim </a:t>
            </a:r>
            <a:r>
              <a:rPr lang="tr-TR" u="sng" dirty="0"/>
              <a:t>Elemanları</a:t>
            </a:r>
            <a:r>
              <a:rPr lang="tr-TR" dirty="0"/>
              <a:t>: Yükseköğretim kurumlarında görevli öğretim üyeleri, öğretim görevlileri, </a:t>
            </a:r>
            <a:r>
              <a:rPr lang="tr-TR" dirty="0" smtClean="0"/>
              <a:t>doktor araştırma görevlileri </a:t>
            </a:r>
            <a:r>
              <a:rPr lang="tr-TR" dirty="0"/>
              <a:t>ile öğretim yardımcılarıdır.</a:t>
            </a:r>
          </a:p>
          <a:p>
            <a:r>
              <a:rPr lang="tr-TR" u="sng" dirty="0" smtClean="0"/>
              <a:t>Öğretim </a:t>
            </a:r>
            <a:r>
              <a:rPr lang="tr-TR" u="sng" dirty="0"/>
              <a:t>Üyeleri</a:t>
            </a:r>
            <a:r>
              <a:rPr lang="tr-TR" dirty="0"/>
              <a:t>: Yükseköğretim kurumlarında görevli profesör, doçent ve </a:t>
            </a:r>
            <a:r>
              <a:rPr lang="tr-TR" dirty="0" smtClean="0"/>
              <a:t>doktor öğretim üyeleridir.</a:t>
            </a:r>
            <a:endParaRPr lang="tr-TR" dirty="0"/>
          </a:p>
          <a:p>
            <a:r>
              <a:rPr lang="tr-TR" u="sng" dirty="0" smtClean="0"/>
              <a:t>Öğretim </a:t>
            </a:r>
            <a:r>
              <a:rPr lang="tr-TR" u="sng" dirty="0"/>
              <a:t>Görevlisi</a:t>
            </a:r>
            <a:r>
              <a:rPr lang="tr-TR" dirty="0"/>
              <a:t>: Ders vermek ve uygulama yaptırmakla yükümlü bir öğretim elemanıdır.</a:t>
            </a:r>
          </a:p>
          <a:p>
            <a:r>
              <a:rPr lang="tr-TR" u="sng" dirty="0" smtClean="0"/>
              <a:t>Doktor  araştırma görevlisi: </a:t>
            </a:r>
            <a:r>
              <a:rPr lang="tr-TR" dirty="0" smtClean="0"/>
              <a:t>Doktorasını yapmış araştırma görevlileridir.</a:t>
            </a:r>
          </a:p>
          <a:p>
            <a:r>
              <a:rPr lang="tr-TR" u="sng" dirty="0" smtClean="0"/>
              <a:t>Öğretim Yardımcıları</a:t>
            </a:r>
            <a:r>
              <a:rPr lang="tr-TR" dirty="0" smtClean="0"/>
              <a:t>: Yükseköğretim kurumlarında, belirli süreler için görevlendirilen, araştırma görevlileri, uzmanlar, çeviriciler ve eğitim - öğretim planlamacılarıdır.</a:t>
            </a:r>
            <a:endParaRPr lang="tr-TR" dirty="0"/>
          </a:p>
        </p:txBody>
      </p:sp>
    </p:spTree>
    <p:extLst>
      <p:ext uri="{BB962C8B-B14F-4D97-AF65-F5344CB8AC3E}">
        <p14:creationId xmlns:p14="http://schemas.microsoft.com/office/powerpoint/2010/main" val="2435793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143000"/>
          </a:xfrm>
        </p:spPr>
        <p:txBody>
          <a:bodyPr>
            <a:noAutofit/>
          </a:bodyPr>
          <a:lstStyle/>
          <a:p>
            <a:r>
              <a:rPr lang="tr-TR" sz="2800" dirty="0">
                <a:solidFill>
                  <a:srgbClr val="10CF9B"/>
                </a:solidFill>
              </a:rPr>
              <a:t>YÜKSEKÖĞRETİM KANUNU VE YÜKSEKÖĞRETİM</a:t>
            </a:r>
            <a:br>
              <a:rPr lang="tr-TR" sz="2800" dirty="0">
                <a:solidFill>
                  <a:srgbClr val="10CF9B"/>
                </a:solidFill>
              </a:rPr>
            </a:br>
            <a:r>
              <a:rPr lang="tr-TR" sz="2800" dirty="0">
                <a:solidFill>
                  <a:srgbClr val="10CF9B"/>
                </a:solidFill>
              </a:rPr>
              <a:t>PERSONEL KANUNU GENEL TEBLİĞİ</a:t>
            </a:r>
            <a:br>
              <a:rPr lang="tr-TR" sz="2800" dirty="0">
                <a:solidFill>
                  <a:srgbClr val="10CF9B"/>
                </a:solidFill>
              </a:rPr>
            </a:br>
            <a:r>
              <a:rPr lang="tr-TR" sz="2800" dirty="0">
                <a:solidFill>
                  <a:srgbClr val="10CF9B"/>
                </a:solidFill>
              </a:rPr>
              <a:t>( SERİ NO: 17 </a:t>
            </a:r>
            <a:r>
              <a:rPr lang="tr-TR" sz="2800" dirty="0" smtClean="0">
                <a:solidFill>
                  <a:srgbClr val="10CF9B"/>
                </a:solidFill>
              </a:rPr>
              <a:t>)</a:t>
            </a:r>
            <a:endParaRPr lang="tr-TR" sz="2800" dirty="0">
              <a:solidFill>
                <a:schemeClr val="accent4"/>
              </a:solidFill>
            </a:endParaRPr>
          </a:p>
        </p:txBody>
      </p:sp>
      <p:sp>
        <p:nvSpPr>
          <p:cNvPr id="3" name="İçerik Yer Tutucusu 2"/>
          <p:cNvSpPr>
            <a:spLocks noGrp="1"/>
          </p:cNvSpPr>
          <p:nvPr>
            <p:ph idx="1"/>
          </p:nvPr>
        </p:nvSpPr>
        <p:spPr>
          <a:xfrm>
            <a:off x="467544" y="1556792"/>
            <a:ext cx="8229600" cy="2304256"/>
          </a:xfrm>
        </p:spPr>
        <p:txBody>
          <a:bodyPr>
            <a:noAutofit/>
          </a:bodyPr>
          <a:lstStyle/>
          <a:p>
            <a:r>
              <a:rPr lang="tr-TR" sz="2200" b="1" dirty="0">
                <a:solidFill>
                  <a:srgbClr val="FFFF00"/>
                </a:solidFill>
              </a:rPr>
              <a:t>ÖRNEK </a:t>
            </a:r>
            <a:r>
              <a:rPr lang="tr-TR" sz="2200" b="1" dirty="0" smtClean="0"/>
              <a:t>- </a:t>
            </a:r>
            <a:r>
              <a:rPr lang="tr-TR" sz="2200" dirty="0"/>
              <a:t>Normal örgün öğretimde 4 saat teorik ders veren, ikinci öğretimde de 18 saat teorik ders veren ve 8 saat teorik ders dışı faaliyette bulunan profesöre, 10 saat olan haftalık zorunlu ders yükünün normal örgün öğretimde verdiği 4 saat teorik ders ve ikinci öğretimde verdiği 6 saat teorik ders dışı </a:t>
            </a:r>
            <a:r>
              <a:rPr lang="tr-TR" sz="2200" dirty="0" smtClean="0"/>
              <a:t>faaliyet ile </a:t>
            </a:r>
            <a:r>
              <a:rPr lang="tr-TR" sz="2200" dirty="0"/>
              <a:t>tamamlanmasından sonra, </a:t>
            </a:r>
            <a:r>
              <a:rPr lang="tr-TR" sz="2200" dirty="0" smtClean="0">
                <a:solidFill>
                  <a:srgbClr val="FFFF00"/>
                </a:solidFill>
              </a:rPr>
              <a:t>ikinci öğretimde 8 </a:t>
            </a:r>
            <a:r>
              <a:rPr lang="tr-TR" sz="2200" dirty="0">
                <a:solidFill>
                  <a:srgbClr val="FFFF00"/>
                </a:solidFill>
              </a:rPr>
              <a:t>saat teorik ders ve </a:t>
            </a:r>
            <a:r>
              <a:rPr lang="tr-TR" sz="2200" dirty="0" smtClean="0">
                <a:solidFill>
                  <a:srgbClr val="FFFF00"/>
                </a:solidFill>
              </a:rPr>
              <a:t>2 </a:t>
            </a:r>
            <a:r>
              <a:rPr lang="tr-TR" sz="2200" dirty="0">
                <a:solidFill>
                  <a:srgbClr val="FFFF00"/>
                </a:solidFill>
              </a:rPr>
              <a:t>saat teorik ders dışı faaliyeti için </a:t>
            </a:r>
            <a:r>
              <a:rPr lang="tr-TR" sz="2200" dirty="0" smtClean="0">
                <a:solidFill>
                  <a:srgbClr val="FFFF00"/>
                </a:solidFill>
              </a:rPr>
              <a:t>ek </a:t>
            </a:r>
            <a:r>
              <a:rPr lang="tr-TR" sz="2200" dirty="0">
                <a:solidFill>
                  <a:srgbClr val="FFFF00"/>
                </a:solidFill>
              </a:rPr>
              <a:t>ders ücreti </a:t>
            </a:r>
            <a:r>
              <a:rPr lang="tr-TR" sz="2200" dirty="0" smtClean="0">
                <a:solidFill>
                  <a:srgbClr val="FFFF00"/>
                </a:solidFill>
              </a:rPr>
              <a:t>ödenecektir.</a:t>
            </a:r>
            <a:endParaRPr lang="tr-TR" sz="2200" dirty="0">
              <a:solidFill>
                <a:srgbClr val="FFFF00"/>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1076235753"/>
              </p:ext>
            </p:extLst>
          </p:nvPr>
        </p:nvGraphicFramePr>
        <p:xfrm>
          <a:off x="827584" y="4077072"/>
          <a:ext cx="7632848" cy="2514600"/>
        </p:xfrm>
        <a:graphic>
          <a:graphicData uri="http://schemas.openxmlformats.org/drawingml/2006/table">
            <a:tbl>
              <a:tblPr>
                <a:tableStyleId>{5C22544A-7EE6-4342-B048-85BDC9FD1C3A}</a:tableStyleId>
              </a:tblPr>
              <a:tblGrid>
                <a:gridCol w="2628531">
                  <a:extLst>
                    <a:ext uri="{9D8B030D-6E8A-4147-A177-3AD203B41FA5}">
                      <a16:colId xmlns:a16="http://schemas.microsoft.com/office/drawing/2014/main" val="20000"/>
                    </a:ext>
                  </a:extLst>
                </a:gridCol>
                <a:gridCol w="2556318">
                  <a:extLst>
                    <a:ext uri="{9D8B030D-6E8A-4147-A177-3AD203B41FA5}">
                      <a16:colId xmlns:a16="http://schemas.microsoft.com/office/drawing/2014/main" val="20001"/>
                    </a:ext>
                  </a:extLst>
                </a:gridCol>
                <a:gridCol w="2447999">
                  <a:extLst>
                    <a:ext uri="{9D8B030D-6E8A-4147-A177-3AD203B41FA5}">
                      <a16:colId xmlns:a16="http://schemas.microsoft.com/office/drawing/2014/main" val="20002"/>
                    </a:ext>
                  </a:extLst>
                </a:gridCol>
              </a:tblGrid>
              <a:tr h="278321">
                <a:tc>
                  <a:txBody>
                    <a:bodyPr/>
                    <a:lstStyle/>
                    <a:p>
                      <a:pPr algn="l" fontAlgn="b"/>
                      <a:r>
                        <a:rPr lang="tr-TR" sz="2000" u="none" strike="noStrike" dirty="0" err="1">
                          <a:effectLst/>
                        </a:rPr>
                        <a:t>Ünvanı</a:t>
                      </a:r>
                      <a:endParaRPr lang="tr-TR" sz="2000" b="0" i="0" u="none" strike="noStrike" dirty="0">
                        <a:solidFill>
                          <a:srgbClr val="000000"/>
                        </a:solidFill>
                        <a:effectLst/>
                        <a:latin typeface="Calibri"/>
                      </a:endParaRPr>
                    </a:p>
                  </a:txBody>
                  <a:tcPr marL="9525" marR="9525" marT="9525" marB="0" anchor="b"/>
                </a:tc>
                <a:tc gridSpan="2">
                  <a:txBody>
                    <a:bodyPr/>
                    <a:lstStyle/>
                    <a:p>
                      <a:pPr algn="l" fontAlgn="b"/>
                      <a:r>
                        <a:rPr lang="tr-TR" sz="2000" u="none" strike="noStrike">
                          <a:effectLst/>
                        </a:rPr>
                        <a:t>Profesör</a:t>
                      </a:r>
                      <a:endParaRPr lang="tr-TR" sz="2000" b="0" i="0" u="none" strike="noStrike">
                        <a:solidFill>
                          <a:srgbClr val="000000"/>
                        </a:solidFill>
                        <a:effectLst/>
                        <a:latin typeface="Calibri"/>
                      </a:endParaRPr>
                    </a:p>
                  </a:txBody>
                  <a:tcPr marL="9525" marR="9525" marT="9525" marB="0" anchor="b"/>
                </a:tc>
                <a:tc hMerge="1">
                  <a:txBody>
                    <a:bodyPr/>
                    <a:lstStyle/>
                    <a:p>
                      <a:endParaRPr lang="tr-TR"/>
                    </a:p>
                  </a:txBody>
                  <a:tcPr/>
                </a:tc>
                <a:extLst>
                  <a:ext uri="{0D108BD9-81ED-4DB2-BD59-A6C34878D82A}">
                    <a16:rowId xmlns:a16="http://schemas.microsoft.com/office/drawing/2014/main" val="10000"/>
                  </a:ext>
                </a:extLst>
              </a:tr>
              <a:tr h="278321">
                <a:tc>
                  <a:txBody>
                    <a:bodyPr/>
                    <a:lstStyle/>
                    <a:p>
                      <a:pPr algn="l" fontAlgn="b"/>
                      <a:r>
                        <a:rPr lang="tr-TR" sz="2000" u="none" strike="noStrike">
                          <a:effectLst/>
                        </a:rPr>
                        <a:t>Zorunlu Ders Yükü</a:t>
                      </a:r>
                      <a:endParaRPr lang="tr-TR" sz="2000" b="0" i="0" u="none" strike="noStrike">
                        <a:solidFill>
                          <a:srgbClr val="000000"/>
                        </a:solidFill>
                        <a:effectLst/>
                        <a:latin typeface="Calibri"/>
                      </a:endParaRPr>
                    </a:p>
                  </a:txBody>
                  <a:tcPr marL="9525" marR="9525" marT="9525" marB="0" anchor="b"/>
                </a:tc>
                <a:tc gridSpan="2">
                  <a:txBody>
                    <a:bodyPr/>
                    <a:lstStyle/>
                    <a:p>
                      <a:pPr algn="l" fontAlgn="b"/>
                      <a:r>
                        <a:rPr lang="tr-TR" sz="2000" u="none" strike="noStrike" dirty="0">
                          <a:effectLst/>
                        </a:rPr>
                        <a:t>10</a:t>
                      </a:r>
                      <a:endParaRPr lang="tr-TR" sz="2000" b="0" i="0" u="none" strike="noStrike" dirty="0">
                        <a:solidFill>
                          <a:srgbClr val="000000"/>
                        </a:solidFill>
                        <a:effectLst/>
                        <a:latin typeface="Calibri"/>
                      </a:endParaRPr>
                    </a:p>
                  </a:txBody>
                  <a:tcPr marL="9525" marR="9525" marT="9525" marB="0" anchor="b"/>
                </a:tc>
                <a:tc hMerge="1">
                  <a:txBody>
                    <a:bodyPr/>
                    <a:lstStyle/>
                    <a:p>
                      <a:endParaRPr lang="tr-TR"/>
                    </a:p>
                  </a:txBody>
                  <a:tcPr/>
                </a:tc>
                <a:extLst>
                  <a:ext uri="{0D108BD9-81ED-4DB2-BD59-A6C34878D82A}">
                    <a16:rowId xmlns:a16="http://schemas.microsoft.com/office/drawing/2014/main" val="10001"/>
                  </a:ext>
                </a:extLst>
              </a:tr>
              <a:tr h="278321">
                <a:tc>
                  <a:txBody>
                    <a:bodyPr/>
                    <a:lstStyle/>
                    <a:p>
                      <a:pPr algn="l" fontAlgn="b"/>
                      <a:endParaRPr lang="tr-TR" sz="2000" b="0" i="0" u="none" strike="noStrike">
                        <a:solidFill>
                          <a:srgbClr val="000000"/>
                        </a:solidFill>
                        <a:effectLst/>
                        <a:latin typeface="Calibri"/>
                      </a:endParaRPr>
                    </a:p>
                  </a:txBody>
                  <a:tcPr marL="9525" marR="9525" marT="9525" marB="0" anchor="b"/>
                </a:tc>
                <a:tc>
                  <a:txBody>
                    <a:bodyPr/>
                    <a:lstStyle/>
                    <a:p>
                      <a:pPr algn="ctr" fontAlgn="b"/>
                      <a:r>
                        <a:rPr lang="tr-TR" sz="2000" u="none" strike="noStrike">
                          <a:effectLst/>
                        </a:rPr>
                        <a:t>Teorik</a:t>
                      </a:r>
                      <a:endParaRPr lang="tr-TR" sz="2000" b="0" i="0" u="none" strike="noStrike">
                        <a:solidFill>
                          <a:srgbClr val="000000"/>
                        </a:solidFill>
                        <a:effectLst/>
                        <a:latin typeface="Calibri"/>
                      </a:endParaRPr>
                    </a:p>
                  </a:txBody>
                  <a:tcPr marL="9525" marR="9525" marT="9525" marB="0" anchor="b"/>
                </a:tc>
                <a:tc>
                  <a:txBody>
                    <a:bodyPr/>
                    <a:lstStyle/>
                    <a:p>
                      <a:pPr algn="ctr" fontAlgn="b"/>
                      <a:r>
                        <a:rPr lang="tr-TR" sz="2000" u="none" strike="noStrike" dirty="0">
                          <a:effectLst/>
                        </a:rPr>
                        <a:t>Uygulama</a:t>
                      </a:r>
                      <a:endParaRPr lang="tr-TR"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78321">
                <a:tc>
                  <a:txBody>
                    <a:bodyPr/>
                    <a:lstStyle/>
                    <a:p>
                      <a:pPr algn="l" fontAlgn="b"/>
                      <a:r>
                        <a:rPr lang="tr-TR" sz="2000" u="none" strike="noStrike">
                          <a:effectLst/>
                        </a:rPr>
                        <a:t>Örgün Öğretim</a:t>
                      </a:r>
                      <a:endParaRPr lang="tr-TR" sz="2000" b="0" i="0" u="none" strike="noStrike">
                        <a:solidFill>
                          <a:srgbClr val="000000"/>
                        </a:solidFill>
                        <a:effectLst/>
                        <a:latin typeface="Calibri"/>
                      </a:endParaRPr>
                    </a:p>
                  </a:txBody>
                  <a:tcPr marL="9525" marR="9525" marT="9525" marB="0" anchor="b"/>
                </a:tc>
                <a:tc>
                  <a:txBody>
                    <a:bodyPr/>
                    <a:lstStyle/>
                    <a:p>
                      <a:pPr algn="ctr" fontAlgn="b"/>
                      <a:r>
                        <a:rPr lang="tr-TR" sz="2000" u="none" strike="noStrike">
                          <a:effectLst/>
                        </a:rPr>
                        <a:t>4</a:t>
                      </a:r>
                      <a:endParaRPr lang="tr-TR" sz="2000" b="0" i="0" u="none" strike="noStrike">
                        <a:solidFill>
                          <a:srgbClr val="000000"/>
                        </a:solidFill>
                        <a:effectLst/>
                        <a:latin typeface="Calibri"/>
                      </a:endParaRPr>
                    </a:p>
                  </a:txBody>
                  <a:tcPr marL="9525" marR="9525" marT="9525" marB="0" anchor="b"/>
                </a:tc>
                <a:tc>
                  <a:txBody>
                    <a:bodyPr/>
                    <a:lstStyle/>
                    <a:p>
                      <a:pPr algn="ctr" fontAlgn="b"/>
                      <a:r>
                        <a:rPr lang="tr-TR" sz="2000" u="none" strike="noStrike">
                          <a:effectLst/>
                        </a:rPr>
                        <a:t>0</a:t>
                      </a:r>
                      <a:endParaRPr lang="tr-TR"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78321">
                <a:tc>
                  <a:txBody>
                    <a:bodyPr/>
                    <a:lstStyle/>
                    <a:p>
                      <a:pPr algn="l" fontAlgn="b"/>
                      <a:r>
                        <a:rPr lang="tr-TR" sz="2000" u="none" strike="noStrike">
                          <a:effectLst/>
                        </a:rPr>
                        <a:t>İkinci Öğretim</a:t>
                      </a:r>
                      <a:endParaRPr lang="tr-TR" sz="2000" b="0" i="0" u="none" strike="noStrike">
                        <a:solidFill>
                          <a:srgbClr val="000000"/>
                        </a:solidFill>
                        <a:effectLst/>
                        <a:latin typeface="Calibri"/>
                      </a:endParaRPr>
                    </a:p>
                  </a:txBody>
                  <a:tcPr marL="9525" marR="9525" marT="9525" marB="0" anchor="b"/>
                </a:tc>
                <a:tc>
                  <a:txBody>
                    <a:bodyPr/>
                    <a:lstStyle/>
                    <a:p>
                      <a:pPr algn="ctr" fontAlgn="b"/>
                      <a:r>
                        <a:rPr lang="tr-TR" sz="2000" u="none" strike="noStrike">
                          <a:effectLst/>
                        </a:rPr>
                        <a:t>18</a:t>
                      </a:r>
                      <a:endParaRPr lang="tr-TR" sz="2000" b="0" i="0" u="none" strike="noStrike">
                        <a:solidFill>
                          <a:srgbClr val="000000"/>
                        </a:solidFill>
                        <a:effectLst/>
                        <a:latin typeface="Calibri"/>
                      </a:endParaRPr>
                    </a:p>
                  </a:txBody>
                  <a:tcPr marL="9525" marR="9525" marT="9525" marB="0" anchor="b"/>
                </a:tc>
                <a:tc>
                  <a:txBody>
                    <a:bodyPr/>
                    <a:lstStyle/>
                    <a:p>
                      <a:pPr algn="ctr" fontAlgn="b"/>
                      <a:r>
                        <a:rPr lang="tr-TR" sz="2000" u="none" strike="noStrike">
                          <a:effectLst/>
                        </a:rPr>
                        <a:t>8</a:t>
                      </a:r>
                      <a:endParaRPr lang="tr-TR"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78321">
                <a:tc>
                  <a:txBody>
                    <a:bodyPr/>
                    <a:lstStyle/>
                    <a:p>
                      <a:pPr algn="l" fontAlgn="b"/>
                      <a:r>
                        <a:rPr lang="tr-TR" sz="2000" u="none" strike="noStrike" dirty="0">
                          <a:effectLst/>
                        </a:rPr>
                        <a:t>Alacağı </a:t>
                      </a:r>
                      <a:r>
                        <a:rPr lang="tr-TR" sz="2000" u="none" strike="noStrike" dirty="0" err="1">
                          <a:effectLst/>
                        </a:rPr>
                        <a:t>Ekders</a:t>
                      </a:r>
                      <a:endParaRPr lang="tr-TR" sz="2000" b="0" i="0" u="none" strike="noStrike" dirty="0">
                        <a:solidFill>
                          <a:srgbClr val="FFFF00"/>
                        </a:solidFill>
                        <a:effectLst/>
                        <a:latin typeface="Calibri"/>
                      </a:endParaRPr>
                    </a:p>
                  </a:txBody>
                  <a:tcPr marL="9525" marR="9525" marT="9525" marB="0" anchor="b"/>
                </a:tc>
                <a:tc>
                  <a:txBody>
                    <a:bodyPr/>
                    <a:lstStyle/>
                    <a:p>
                      <a:pPr algn="ctr" fontAlgn="b"/>
                      <a:endParaRPr lang="tr-TR" sz="2000" b="0" i="0" u="none" strike="noStrike">
                        <a:solidFill>
                          <a:srgbClr val="FFFF00"/>
                        </a:solidFill>
                        <a:effectLst/>
                        <a:latin typeface="Calibri"/>
                      </a:endParaRPr>
                    </a:p>
                  </a:txBody>
                  <a:tcPr marL="9525" marR="9525" marT="9525" marB="0" anchor="b"/>
                </a:tc>
                <a:tc>
                  <a:txBody>
                    <a:bodyPr/>
                    <a:lstStyle/>
                    <a:p>
                      <a:pPr algn="ctr" fontAlgn="b"/>
                      <a:endParaRPr lang="tr-TR" sz="2000" b="0" i="0" u="none" strike="noStrike">
                        <a:solidFill>
                          <a:srgbClr val="FFFF00"/>
                        </a:solidFill>
                        <a:effectLst/>
                        <a:latin typeface="Calibri"/>
                      </a:endParaRPr>
                    </a:p>
                  </a:txBody>
                  <a:tcPr marL="9525" marR="9525" marT="9525" marB="0" anchor="b"/>
                </a:tc>
                <a:extLst>
                  <a:ext uri="{0D108BD9-81ED-4DB2-BD59-A6C34878D82A}">
                    <a16:rowId xmlns:a16="http://schemas.microsoft.com/office/drawing/2014/main" val="10005"/>
                  </a:ext>
                </a:extLst>
              </a:tr>
              <a:tr h="278321">
                <a:tc>
                  <a:txBody>
                    <a:bodyPr/>
                    <a:lstStyle/>
                    <a:p>
                      <a:pPr algn="l" fontAlgn="b"/>
                      <a:r>
                        <a:rPr lang="tr-TR" sz="2000" u="none" strike="noStrike">
                          <a:effectLst/>
                        </a:rPr>
                        <a:t>Örgün Öğretim</a:t>
                      </a:r>
                      <a:endParaRPr lang="tr-TR" sz="2000" b="0" i="0" u="none" strike="noStrike">
                        <a:solidFill>
                          <a:srgbClr val="FFFF00"/>
                        </a:solidFill>
                        <a:effectLst/>
                        <a:latin typeface="Calibri"/>
                      </a:endParaRPr>
                    </a:p>
                  </a:txBody>
                  <a:tcPr marL="9525" marR="9525" marT="9525" marB="0" anchor="b"/>
                </a:tc>
                <a:tc>
                  <a:txBody>
                    <a:bodyPr/>
                    <a:lstStyle/>
                    <a:p>
                      <a:pPr algn="ctr" fontAlgn="b"/>
                      <a:r>
                        <a:rPr lang="tr-TR" sz="2000" u="none" strike="noStrike" dirty="0">
                          <a:effectLst/>
                        </a:rPr>
                        <a:t>0</a:t>
                      </a:r>
                      <a:endParaRPr lang="tr-TR" sz="2000" b="0" i="0" u="none" strike="noStrike" dirty="0">
                        <a:solidFill>
                          <a:srgbClr val="FFFF00"/>
                        </a:solidFill>
                        <a:effectLst/>
                        <a:latin typeface="Calibri"/>
                      </a:endParaRPr>
                    </a:p>
                  </a:txBody>
                  <a:tcPr marL="9525" marR="9525" marT="9525" marB="0" anchor="b"/>
                </a:tc>
                <a:tc>
                  <a:txBody>
                    <a:bodyPr/>
                    <a:lstStyle/>
                    <a:p>
                      <a:pPr algn="ctr" fontAlgn="b"/>
                      <a:r>
                        <a:rPr lang="tr-TR" sz="2000" u="none" strike="noStrike" dirty="0">
                          <a:effectLst/>
                        </a:rPr>
                        <a:t>0</a:t>
                      </a:r>
                      <a:endParaRPr lang="tr-TR" sz="2000" b="0" i="0" u="none" strike="noStrike" dirty="0">
                        <a:solidFill>
                          <a:srgbClr val="FFFF00"/>
                        </a:solidFill>
                        <a:effectLst/>
                        <a:latin typeface="Calibri"/>
                      </a:endParaRPr>
                    </a:p>
                  </a:txBody>
                  <a:tcPr marL="9525" marR="9525" marT="9525" marB="0" anchor="b"/>
                </a:tc>
                <a:extLst>
                  <a:ext uri="{0D108BD9-81ED-4DB2-BD59-A6C34878D82A}">
                    <a16:rowId xmlns:a16="http://schemas.microsoft.com/office/drawing/2014/main" val="10006"/>
                  </a:ext>
                </a:extLst>
              </a:tr>
              <a:tr h="278321">
                <a:tc>
                  <a:txBody>
                    <a:bodyPr/>
                    <a:lstStyle/>
                    <a:p>
                      <a:pPr algn="l" fontAlgn="b"/>
                      <a:r>
                        <a:rPr lang="tr-TR" sz="2000" u="none" strike="noStrike">
                          <a:effectLst/>
                        </a:rPr>
                        <a:t>İkinci Öğretim</a:t>
                      </a:r>
                      <a:endParaRPr lang="tr-TR" sz="2000" b="0" i="0" u="none" strike="noStrike">
                        <a:solidFill>
                          <a:srgbClr val="FFFF00"/>
                        </a:solidFill>
                        <a:effectLst/>
                        <a:latin typeface="Calibri"/>
                      </a:endParaRPr>
                    </a:p>
                  </a:txBody>
                  <a:tcPr marL="9525" marR="9525" marT="9525" marB="0" anchor="b"/>
                </a:tc>
                <a:tc>
                  <a:txBody>
                    <a:bodyPr/>
                    <a:lstStyle/>
                    <a:p>
                      <a:pPr algn="ctr" fontAlgn="b"/>
                      <a:r>
                        <a:rPr lang="tr-TR" sz="2000" u="none" strike="noStrike" dirty="0" smtClean="0">
                          <a:effectLst/>
                        </a:rPr>
                        <a:t>8</a:t>
                      </a:r>
                      <a:endParaRPr lang="tr-TR" sz="2000" b="0" i="0" u="none" strike="noStrike" dirty="0">
                        <a:solidFill>
                          <a:srgbClr val="FFFF00"/>
                        </a:solidFill>
                        <a:effectLst/>
                        <a:latin typeface="Calibri"/>
                      </a:endParaRPr>
                    </a:p>
                  </a:txBody>
                  <a:tcPr marL="9525" marR="9525" marT="9525" marB="0" anchor="b"/>
                </a:tc>
                <a:tc>
                  <a:txBody>
                    <a:bodyPr/>
                    <a:lstStyle/>
                    <a:p>
                      <a:pPr algn="ctr" fontAlgn="b"/>
                      <a:r>
                        <a:rPr lang="tr-TR" sz="2000" u="none" strike="noStrike" dirty="0" smtClean="0">
                          <a:effectLst/>
                        </a:rPr>
                        <a:t>2</a:t>
                      </a:r>
                    </a:p>
                  </a:txBody>
                  <a:tcPr marL="9525" marR="9525" marT="9525"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73394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251520" y="1988840"/>
            <a:ext cx="8229600" cy="4389437"/>
          </a:xfrm>
        </p:spPr>
        <p:txBody>
          <a:bodyPr>
            <a:normAutofit/>
          </a:bodyPr>
          <a:lstStyle/>
          <a:p>
            <a:pPr marL="0" indent="0" algn="ctr">
              <a:buNone/>
            </a:pPr>
            <a:endParaRPr lang="tr-TR" sz="5400" dirty="0" smtClean="0">
              <a:solidFill>
                <a:schemeClr val="accent4"/>
              </a:solidFill>
            </a:endParaRPr>
          </a:p>
          <a:p>
            <a:pPr marL="0" indent="0" algn="ctr">
              <a:buNone/>
            </a:pPr>
            <a:r>
              <a:rPr lang="tr-TR" sz="5400" dirty="0" smtClean="0">
                <a:solidFill>
                  <a:schemeClr val="accent4"/>
                </a:solidFill>
              </a:rPr>
              <a:t>SINAV ÜCRETLERİ</a:t>
            </a:r>
            <a:endParaRPr lang="tr-TR" sz="5400" dirty="0">
              <a:solidFill>
                <a:schemeClr val="accent4"/>
              </a:solidFill>
            </a:endParaRPr>
          </a:p>
        </p:txBody>
      </p:sp>
    </p:spTree>
    <p:extLst>
      <p:ext uri="{BB962C8B-B14F-4D97-AF65-F5344CB8AC3E}">
        <p14:creationId xmlns:p14="http://schemas.microsoft.com/office/powerpoint/2010/main" val="14328829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10150"/>
            <a:ext cx="8229600" cy="1143000"/>
          </a:xfrm>
        </p:spPr>
        <p:txBody>
          <a:bodyPr>
            <a:normAutofit/>
          </a:bodyPr>
          <a:lstStyle/>
          <a:p>
            <a:r>
              <a:rPr lang="tr-TR" sz="2200" b="1" dirty="0">
                <a:solidFill>
                  <a:srgbClr val="10CF9B"/>
                </a:solidFill>
                <a:latin typeface="Times New Roman"/>
                <a:ea typeface="Times New Roman"/>
                <a:cs typeface="Times New Roman"/>
              </a:rPr>
              <a:t>DERS YÜKÜ TESPİTİ VE EK DERS ÜCRETİ ÖDEMELERİNDE UYULACAK ESASLAR</a:t>
            </a:r>
            <a:endParaRPr lang="tr-TR" sz="3200" dirty="0">
              <a:solidFill>
                <a:schemeClr val="accent4"/>
              </a:solidFill>
            </a:endParaRPr>
          </a:p>
        </p:txBody>
      </p:sp>
      <p:sp>
        <p:nvSpPr>
          <p:cNvPr id="3" name="İçerik Yer Tutucusu 2"/>
          <p:cNvSpPr>
            <a:spLocks noGrp="1"/>
          </p:cNvSpPr>
          <p:nvPr>
            <p:ph idx="1"/>
          </p:nvPr>
        </p:nvSpPr>
        <p:spPr>
          <a:xfrm>
            <a:off x="465085" y="1628800"/>
            <a:ext cx="8229600" cy="4389120"/>
          </a:xfrm>
        </p:spPr>
        <p:txBody>
          <a:bodyPr>
            <a:normAutofit fontScale="92500" lnSpcReduction="10000"/>
          </a:bodyPr>
          <a:lstStyle/>
          <a:p>
            <a:r>
              <a:rPr lang="tr-TR" dirty="0"/>
              <a:t> Bir yarıyıl içinde yapılan her ara sınav karşılığı olarak derse kayıtlı öğrenci sayısına göre</a:t>
            </a:r>
            <a:r>
              <a:rPr lang="tr-TR" dirty="0" smtClean="0"/>
              <a:t>;</a:t>
            </a:r>
          </a:p>
          <a:p>
            <a:pPr marL="0" indent="0">
              <a:buNone/>
            </a:pPr>
            <a:endParaRPr lang="tr-TR" dirty="0"/>
          </a:p>
          <a:p>
            <a:pPr marL="0" indent="0">
              <a:buNone/>
            </a:pPr>
            <a:r>
              <a:rPr lang="tr-TR" dirty="0" smtClean="0"/>
              <a:t>	Öğrenci </a:t>
            </a:r>
            <a:r>
              <a:rPr lang="tr-TR" dirty="0"/>
              <a:t>Sayısı 	Ders Yükü</a:t>
            </a:r>
          </a:p>
          <a:p>
            <a:pPr marL="0" indent="0">
              <a:buNone/>
            </a:pPr>
            <a:r>
              <a:rPr lang="tr-TR" dirty="0" smtClean="0"/>
              <a:t>	1 </a:t>
            </a:r>
            <a:r>
              <a:rPr lang="tr-TR" dirty="0"/>
              <a:t>– 50	</a:t>
            </a:r>
            <a:r>
              <a:rPr lang="tr-TR" dirty="0" smtClean="0"/>
              <a:t>  		1 </a:t>
            </a:r>
            <a:r>
              <a:rPr lang="tr-TR" dirty="0"/>
              <a:t>Saat</a:t>
            </a:r>
          </a:p>
          <a:p>
            <a:pPr marL="0" indent="0">
              <a:buNone/>
            </a:pPr>
            <a:r>
              <a:rPr lang="tr-TR" dirty="0" smtClean="0"/>
              <a:t>	51 </a:t>
            </a:r>
            <a:r>
              <a:rPr lang="tr-TR" dirty="0"/>
              <a:t>- 100	</a:t>
            </a:r>
            <a:r>
              <a:rPr lang="tr-TR" dirty="0" smtClean="0"/>
              <a:t>	2 </a:t>
            </a:r>
            <a:r>
              <a:rPr lang="tr-TR" dirty="0"/>
              <a:t>saat</a:t>
            </a:r>
          </a:p>
          <a:p>
            <a:pPr marL="0" indent="0">
              <a:buNone/>
            </a:pPr>
            <a:r>
              <a:rPr lang="tr-TR" dirty="0" smtClean="0"/>
              <a:t>	101 </a:t>
            </a:r>
            <a:r>
              <a:rPr lang="tr-TR" dirty="0"/>
              <a:t>- 150	</a:t>
            </a:r>
            <a:r>
              <a:rPr lang="tr-TR" dirty="0" smtClean="0"/>
              <a:t>	3 </a:t>
            </a:r>
            <a:r>
              <a:rPr lang="tr-TR" dirty="0"/>
              <a:t>saat</a:t>
            </a:r>
          </a:p>
          <a:p>
            <a:pPr marL="0" indent="0">
              <a:buNone/>
            </a:pPr>
            <a:r>
              <a:rPr lang="tr-TR" dirty="0" smtClean="0"/>
              <a:t>	151 </a:t>
            </a:r>
            <a:r>
              <a:rPr lang="tr-TR" dirty="0"/>
              <a:t>– 200	</a:t>
            </a:r>
            <a:r>
              <a:rPr lang="tr-TR" dirty="0" smtClean="0"/>
              <a:t>	4 </a:t>
            </a:r>
            <a:r>
              <a:rPr lang="tr-TR" dirty="0"/>
              <a:t>saat</a:t>
            </a:r>
          </a:p>
          <a:p>
            <a:pPr marL="0" indent="0">
              <a:buNone/>
            </a:pPr>
            <a:r>
              <a:rPr lang="tr-TR" dirty="0" smtClean="0"/>
              <a:t>	201 </a:t>
            </a:r>
            <a:r>
              <a:rPr lang="tr-TR" dirty="0"/>
              <a:t>ve daha çok	5 saat</a:t>
            </a:r>
          </a:p>
          <a:p>
            <a:endParaRPr lang="tr-TR" dirty="0"/>
          </a:p>
          <a:p>
            <a:pPr marL="0" indent="0">
              <a:buNone/>
            </a:pPr>
            <a:r>
              <a:rPr lang="tr-TR" dirty="0" smtClean="0"/>
              <a:t>Ders </a:t>
            </a:r>
            <a:r>
              <a:rPr lang="tr-TR" dirty="0"/>
              <a:t>yükü sınavın yapıldığı haftanın ders yüküne </a:t>
            </a:r>
            <a:r>
              <a:rPr lang="tr-TR" dirty="0" smtClean="0"/>
              <a:t>eklenir</a:t>
            </a:r>
            <a:r>
              <a:rPr lang="tr-TR" dirty="0"/>
              <a:t>.</a:t>
            </a:r>
          </a:p>
        </p:txBody>
      </p:sp>
      <p:sp>
        <p:nvSpPr>
          <p:cNvPr id="8" name="Sağ Ok 7"/>
          <p:cNvSpPr/>
          <p:nvPr/>
        </p:nvSpPr>
        <p:spPr>
          <a:xfrm>
            <a:off x="2591780" y="4221088"/>
            <a:ext cx="1512168"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9" name="Sağ Ok 8"/>
          <p:cNvSpPr/>
          <p:nvPr/>
        </p:nvSpPr>
        <p:spPr>
          <a:xfrm>
            <a:off x="2884139" y="4589411"/>
            <a:ext cx="122413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6" name="Sağ Ok 15"/>
          <p:cNvSpPr/>
          <p:nvPr/>
        </p:nvSpPr>
        <p:spPr>
          <a:xfrm>
            <a:off x="2555776" y="3887337"/>
            <a:ext cx="151216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7" name="Sağ Ok 16"/>
          <p:cNvSpPr/>
          <p:nvPr/>
        </p:nvSpPr>
        <p:spPr>
          <a:xfrm>
            <a:off x="3563888" y="5008038"/>
            <a:ext cx="50405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8" name="Sağ Ok 17"/>
          <p:cNvSpPr/>
          <p:nvPr/>
        </p:nvSpPr>
        <p:spPr>
          <a:xfrm>
            <a:off x="2519772" y="3511049"/>
            <a:ext cx="158417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Tree>
    <p:extLst>
      <p:ext uri="{BB962C8B-B14F-4D97-AF65-F5344CB8AC3E}">
        <p14:creationId xmlns:p14="http://schemas.microsoft.com/office/powerpoint/2010/main" val="18401222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700808"/>
            <a:ext cx="7772400" cy="1080120"/>
          </a:xfrm>
        </p:spPr>
        <p:txBody>
          <a:bodyPr/>
          <a:lstStyle/>
          <a:p>
            <a:r>
              <a:rPr lang="tr-TR" sz="3200" dirty="0">
                <a:solidFill>
                  <a:srgbClr val="10CF9B">
                    <a:tint val="90000"/>
                    <a:satMod val="125000"/>
                  </a:srgbClr>
                </a:solidFill>
              </a:rPr>
              <a:t>2914 Sayılı Yüksek Öğretim Personel Kanunu</a:t>
            </a:r>
            <a:br>
              <a:rPr lang="tr-TR" sz="3200" dirty="0">
                <a:solidFill>
                  <a:srgbClr val="10CF9B">
                    <a:tint val="90000"/>
                    <a:satMod val="125000"/>
                  </a:srgbClr>
                </a:solidFill>
              </a:rPr>
            </a:br>
            <a:r>
              <a:rPr lang="tr-TR" sz="3200" dirty="0">
                <a:solidFill>
                  <a:srgbClr val="10CF9B">
                    <a:tint val="90000"/>
                    <a:satMod val="125000"/>
                  </a:srgbClr>
                </a:solidFill>
              </a:rPr>
              <a:t>Madde 11</a:t>
            </a:r>
            <a:r>
              <a:rPr lang="tr-TR" sz="5000" dirty="0">
                <a:solidFill>
                  <a:srgbClr val="10CF9B">
                    <a:tint val="90000"/>
                    <a:satMod val="125000"/>
                  </a:srgbClr>
                </a:solidFill>
              </a:rPr>
              <a:t/>
            </a:r>
            <a:br>
              <a:rPr lang="tr-TR" sz="5000" dirty="0">
                <a:solidFill>
                  <a:srgbClr val="10CF9B">
                    <a:tint val="90000"/>
                    <a:satMod val="125000"/>
                  </a:srgbClr>
                </a:solidFill>
              </a:rPr>
            </a:br>
            <a:endParaRPr lang="tr-TR" dirty="0"/>
          </a:p>
        </p:txBody>
      </p:sp>
      <p:sp>
        <p:nvSpPr>
          <p:cNvPr id="3" name="Metin Yer Tutucusu 2"/>
          <p:cNvSpPr>
            <a:spLocks noGrp="1"/>
          </p:cNvSpPr>
          <p:nvPr>
            <p:ph type="body" idx="1"/>
          </p:nvPr>
        </p:nvSpPr>
        <p:spPr/>
        <p:txBody>
          <a:bodyPr>
            <a:noAutofit/>
          </a:bodyPr>
          <a:lstStyle/>
          <a:p>
            <a:r>
              <a:rPr lang="tr-TR" sz="2800" dirty="0" smtClean="0"/>
              <a:t>……..</a:t>
            </a:r>
            <a:r>
              <a:rPr lang="tr-TR" sz="2400" dirty="0" smtClean="0"/>
              <a:t>Ara </a:t>
            </a:r>
            <a:r>
              <a:rPr lang="tr-TR" sz="2400" dirty="0"/>
              <a:t>sınavlar için Yükseköğretim Kurulunca öğrenci sayısı </a:t>
            </a:r>
            <a:r>
              <a:rPr lang="tr-TR" sz="2400" dirty="0" smtClean="0"/>
              <a:t>göz önünde </a:t>
            </a:r>
            <a:r>
              <a:rPr lang="tr-TR" sz="2400" dirty="0"/>
              <a:t>bulundurulmak suretiyle tespit edilecek ders yükü </a:t>
            </a:r>
            <a:r>
              <a:rPr lang="tr-TR" sz="2400" u="sng" dirty="0"/>
              <a:t>beş saati</a:t>
            </a:r>
            <a:r>
              <a:rPr lang="tr-TR" sz="2400" dirty="0"/>
              <a:t>, diğer faaliyetler için belirlenecek ders yükü ise </a:t>
            </a:r>
            <a:r>
              <a:rPr lang="tr-TR" sz="2400" u="sng" dirty="0"/>
              <a:t>bir saati </a:t>
            </a:r>
            <a:r>
              <a:rPr lang="tr-TR" sz="2400" dirty="0"/>
              <a:t>geçemez. </a:t>
            </a:r>
          </a:p>
        </p:txBody>
      </p:sp>
    </p:spTree>
    <p:extLst>
      <p:ext uri="{BB962C8B-B14F-4D97-AF65-F5344CB8AC3E}">
        <p14:creationId xmlns:p14="http://schemas.microsoft.com/office/powerpoint/2010/main" val="3151511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400" b="1" dirty="0">
                <a:solidFill>
                  <a:srgbClr val="10CF9B"/>
                </a:solidFill>
                <a:latin typeface="Times New Roman"/>
                <a:ea typeface="Times New Roman"/>
                <a:cs typeface="Times New Roman"/>
              </a:rPr>
              <a:t>DERS YÜKÜ TESPİTİ VE EK DERS ÜCRETİ ÖDEMELERİNDE UYULACAK ESASLAR</a:t>
            </a:r>
            <a:r>
              <a:rPr lang="tr-TR" sz="2900" b="1" dirty="0">
                <a:solidFill>
                  <a:srgbClr val="10CF9B"/>
                </a:solidFill>
                <a:latin typeface="Times New Roman"/>
                <a:ea typeface="Times New Roman"/>
                <a:cs typeface="Times New Roman"/>
              </a:rPr>
              <a:t/>
            </a:r>
            <a:br>
              <a:rPr lang="tr-TR" sz="2900" b="1" dirty="0">
                <a:solidFill>
                  <a:srgbClr val="10CF9B"/>
                </a:solidFill>
                <a:latin typeface="Times New Roman"/>
                <a:ea typeface="Times New Roman"/>
                <a:cs typeface="Times New Roman"/>
              </a:rPr>
            </a:br>
            <a:r>
              <a:rPr lang="tr-TR" sz="2900" b="1" dirty="0">
                <a:solidFill>
                  <a:srgbClr val="10CF9B"/>
                </a:solidFill>
                <a:latin typeface="Times New Roman"/>
                <a:ea typeface="Times New Roman"/>
                <a:cs typeface="Times New Roman"/>
              </a:rPr>
              <a:t>Madde </a:t>
            </a:r>
            <a:r>
              <a:rPr lang="tr-TR" sz="2900" b="1" dirty="0" smtClean="0">
                <a:solidFill>
                  <a:srgbClr val="10CF9B"/>
                </a:solidFill>
                <a:latin typeface="Times New Roman"/>
                <a:ea typeface="Times New Roman"/>
                <a:cs typeface="Times New Roman"/>
              </a:rPr>
              <a:t>3/b</a:t>
            </a:r>
            <a:endParaRPr lang="tr-TR" dirty="0"/>
          </a:p>
        </p:txBody>
      </p:sp>
      <p:sp>
        <p:nvSpPr>
          <p:cNvPr id="3" name="İçerik Yer Tutucusu 2"/>
          <p:cNvSpPr>
            <a:spLocks noGrp="1"/>
          </p:cNvSpPr>
          <p:nvPr>
            <p:ph idx="1"/>
          </p:nvPr>
        </p:nvSpPr>
        <p:spPr/>
        <p:txBody>
          <a:bodyPr/>
          <a:lstStyle/>
          <a:p>
            <a:pPr algn="just">
              <a:lnSpc>
                <a:spcPct val="115000"/>
              </a:lnSpc>
              <a:spcAft>
                <a:spcPts val="0"/>
              </a:spcAft>
            </a:pPr>
            <a:r>
              <a:rPr lang="tr-TR" sz="2800" dirty="0" smtClean="0">
                <a:latin typeface="Times New Roman"/>
                <a:ea typeface="Times New Roman"/>
                <a:cs typeface="Times New Roman"/>
              </a:rPr>
              <a:t>Ara </a:t>
            </a:r>
            <a:r>
              <a:rPr lang="tr-TR" sz="2800" dirty="0">
                <a:latin typeface="Times New Roman"/>
                <a:ea typeface="Times New Roman"/>
                <a:cs typeface="Times New Roman"/>
              </a:rPr>
              <a:t>sınavlar için öngörülen yükten doğan ek ders ücretleri, yalnızca ara sınavların veya ara sınav yerine geçen değerlendirmelerin yapıldığı hafta için ödenir. Ek ders ücretinin hesabında, bir yarıyılda </a:t>
            </a:r>
            <a:r>
              <a:rPr lang="tr-TR" sz="2800" u="sng" dirty="0">
                <a:latin typeface="Times New Roman"/>
                <a:ea typeface="Times New Roman"/>
                <a:cs typeface="Times New Roman"/>
              </a:rPr>
              <a:t>bir ders için yapılan </a:t>
            </a:r>
            <a:r>
              <a:rPr lang="tr-TR" sz="2800" u="sng" dirty="0">
                <a:solidFill>
                  <a:srgbClr val="FFFF00"/>
                </a:solidFill>
                <a:latin typeface="Times New Roman"/>
                <a:ea typeface="Times New Roman"/>
                <a:cs typeface="Times New Roman"/>
              </a:rPr>
              <a:t>ara sınavların en fazla dördü dikkate alınır </a:t>
            </a:r>
            <a:r>
              <a:rPr lang="tr-TR" sz="2800" u="sng" dirty="0">
                <a:latin typeface="Times New Roman"/>
                <a:ea typeface="Times New Roman"/>
                <a:cs typeface="Times New Roman"/>
              </a:rPr>
              <a:t>ve aşan kısmı için ek ders ücreti ödenmez.</a:t>
            </a:r>
            <a:endParaRPr lang="tr-TR" sz="2400" u="sng" dirty="0">
              <a:latin typeface="Calibri"/>
              <a:ea typeface="Calibri"/>
              <a:cs typeface="Times New Roman"/>
            </a:endParaRPr>
          </a:p>
          <a:p>
            <a:endParaRPr lang="tr-TR" dirty="0"/>
          </a:p>
        </p:txBody>
      </p:sp>
    </p:spTree>
    <p:extLst>
      <p:ext uri="{BB962C8B-B14F-4D97-AF65-F5344CB8AC3E}">
        <p14:creationId xmlns:p14="http://schemas.microsoft.com/office/powerpoint/2010/main" val="9688202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3200" b="1" dirty="0">
                <a:ln w="635">
                  <a:noFill/>
                </a:ln>
                <a:solidFill>
                  <a:srgbClr val="10CF9B">
                    <a:tint val="90000"/>
                    <a:satMod val="125000"/>
                  </a:srgbClr>
                </a:solidFill>
                <a:effectLst>
                  <a:outerShdw blurRad="38100" dist="25400" dir="5400000" algn="tl" rotWithShape="0">
                    <a:srgbClr val="000000">
                      <a:alpha val="43000"/>
                    </a:srgbClr>
                  </a:outerShdw>
                </a:effectLst>
              </a:rPr>
              <a:t>2914 Sayılı Yüksek Öğretim Personel Kanunu</a:t>
            </a:r>
            <a:br>
              <a:rPr lang="tr-TR" sz="3200" b="1" dirty="0">
                <a:ln w="635">
                  <a:noFill/>
                </a:ln>
                <a:solidFill>
                  <a:srgbClr val="10CF9B">
                    <a:tint val="90000"/>
                    <a:satMod val="125000"/>
                  </a:srgbClr>
                </a:solidFill>
                <a:effectLst>
                  <a:outerShdw blurRad="38100" dist="25400" dir="5400000" algn="tl" rotWithShape="0">
                    <a:srgbClr val="000000">
                      <a:alpha val="43000"/>
                    </a:srgbClr>
                  </a:outerShdw>
                </a:effectLst>
              </a:rPr>
            </a:br>
            <a:r>
              <a:rPr lang="tr-TR" sz="3200" b="1" dirty="0">
                <a:ln w="635">
                  <a:noFill/>
                </a:ln>
                <a:solidFill>
                  <a:srgbClr val="10CF9B">
                    <a:tint val="90000"/>
                    <a:satMod val="125000"/>
                  </a:srgbClr>
                </a:solidFill>
                <a:effectLst>
                  <a:outerShdw blurRad="38100" dist="25400" dir="5400000" algn="tl" rotWithShape="0">
                    <a:srgbClr val="000000">
                      <a:alpha val="43000"/>
                    </a:srgbClr>
                  </a:outerShdw>
                </a:effectLst>
              </a:rPr>
              <a:t>Madde </a:t>
            </a:r>
            <a:r>
              <a:rPr lang="tr-TR" sz="3200" b="1" dirty="0" smtClean="0">
                <a:ln w="635">
                  <a:noFill/>
                </a:ln>
                <a:solidFill>
                  <a:srgbClr val="10CF9B">
                    <a:tint val="90000"/>
                    <a:satMod val="125000"/>
                  </a:srgbClr>
                </a:solidFill>
                <a:effectLst>
                  <a:outerShdw blurRad="38100" dist="25400" dir="5400000" algn="tl" rotWithShape="0">
                    <a:srgbClr val="000000">
                      <a:alpha val="43000"/>
                    </a:srgbClr>
                  </a:outerShdw>
                </a:effectLst>
              </a:rPr>
              <a:t>11/3</a:t>
            </a:r>
            <a:r>
              <a:rPr lang="tr-TR" b="1" dirty="0">
                <a:ln w="635">
                  <a:noFill/>
                </a:ln>
                <a:solidFill>
                  <a:srgbClr val="10CF9B">
                    <a:tint val="90000"/>
                    <a:satMod val="125000"/>
                  </a:srgbClr>
                </a:solidFill>
                <a:effectLst>
                  <a:outerShdw blurRad="38100" dist="25400" dir="5400000" algn="tl" rotWithShape="0">
                    <a:srgbClr val="000000">
                      <a:alpha val="43000"/>
                    </a:srgbClr>
                  </a:outerShdw>
                </a:effectLst>
              </a:rPr>
              <a:t/>
            </a:r>
            <a:br>
              <a:rPr lang="tr-TR" b="1" dirty="0">
                <a:ln w="635">
                  <a:noFill/>
                </a:ln>
                <a:solidFill>
                  <a:srgbClr val="10CF9B">
                    <a:tint val="90000"/>
                    <a:satMod val="125000"/>
                  </a:srgbClr>
                </a:solidFill>
                <a:effectLst>
                  <a:outerShdw blurRad="38100" dist="25400" dir="5400000" algn="tl" rotWithShape="0">
                    <a:srgbClr val="000000">
                      <a:alpha val="43000"/>
                    </a:srgbClr>
                  </a:outerShdw>
                </a:effectLst>
              </a:rPr>
            </a:br>
            <a:endParaRPr lang="tr-TR" dirty="0"/>
          </a:p>
        </p:txBody>
      </p:sp>
      <p:sp>
        <p:nvSpPr>
          <p:cNvPr id="3" name="İçerik Yer Tutucusu 2"/>
          <p:cNvSpPr>
            <a:spLocks noGrp="1"/>
          </p:cNvSpPr>
          <p:nvPr>
            <p:ph idx="1"/>
          </p:nvPr>
        </p:nvSpPr>
        <p:spPr/>
        <p:txBody>
          <a:bodyPr>
            <a:normAutofit/>
          </a:bodyPr>
          <a:lstStyle/>
          <a:p>
            <a:r>
              <a:rPr lang="tr-TR" dirty="0"/>
              <a:t>Dersi veren öğretim elemanına her ders için ayrı ayrı olmak üzere </a:t>
            </a:r>
            <a:r>
              <a:rPr lang="tr-TR" dirty="0">
                <a:solidFill>
                  <a:srgbClr val="FFFF00"/>
                </a:solidFill>
              </a:rPr>
              <a:t>yarı yıl ve yıl sonu dönemlerinde </a:t>
            </a:r>
            <a:r>
              <a:rPr lang="tr-TR" dirty="0"/>
              <a:t>her 50 öğrenci için 300 gösterge rakamının Devlet Memurları Kanununa göre aylıklar için belirlenen katsayı ile çarpımı sonucu bulunacak tutarda sınav ücreti ödenir. Öğrenci sayısının hesabında küsurlar tama iblağ edilir ve 500 öğrenciden fazlası dikkate alınmaz. </a:t>
            </a:r>
            <a:endParaRPr lang="tr-TR" dirty="0" smtClean="0"/>
          </a:p>
          <a:p>
            <a:endParaRPr lang="tr-TR" dirty="0"/>
          </a:p>
          <a:p>
            <a:endParaRPr lang="tr-TR" dirty="0"/>
          </a:p>
          <a:p>
            <a:r>
              <a:rPr lang="tr-TR" dirty="0" smtClean="0"/>
              <a:t> </a:t>
            </a:r>
            <a:endParaRPr lang="tr-TR" dirty="0"/>
          </a:p>
        </p:txBody>
      </p:sp>
    </p:spTree>
    <p:extLst>
      <p:ext uri="{BB962C8B-B14F-4D97-AF65-F5344CB8AC3E}">
        <p14:creationId xmlns:p14="http://schemas.microsoft.com/office/powerpoint/2010/main" val="17455367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260648"/>
            <a:ext cx="8229600" cy="1143000"/>
          </a:xfrm>
        </p:spPr>
        <p:txBody>
          <a:bodyPr>
            <a:normAutofit/>
          </a:bodyPr>
          <a:lstStyle/>
          <a:p>
            <a:r>
              <a:rPr lang="tr-TR" sz="2400" dirty="0" smtClean="0">
                <a:solidFill>
                  <a:schemeClr val="accent4"/>
                </a:solidFill>
              </a:rPr>
              <a:t>SINAV ÜCRETİ KATSAYILARI</a:t>
            </a:r>
            <a:endParaRPr lang="tr-TR" sz="2400" dirty="0">
              <a:solidFill>
                <a:schemeClr val="accent4"/>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838266541"/>
              </p:ext>
            </p:extLst>
          </p:nvPr>
        </p:nvGraphicFramePr>
        <p:xfrm>
          <a:off x="755576" y="1844824"/>
          <a:ext cx="7272808" cy="4248471"/>
        </p:xfrm>
        <a:graphic>
          <a:graphicData uri="http://schemas.openxmlformats.org/drawingml/2006/table">
            <a:tbl>
              <a:tblPr/>
              <a:tblGrid>
                <a:gridCol w="2533682">
                  <a:extLst>
                    <a:ext uri="{9D8B030D-6E8A-4147-A177-3AD203B41FA5}">
                      <a16:colId xmlns:a16="http://schemas.microsoft.com/office/drawing/2014/main" val="20000"/>
                    </a:ext>
                  </a:extLst>
                </a:gridCol>
                <a:gridCol w="2691020">
                  <a:extLst>
                    <a:ext uri="{9D8B030D-6E8A-4147-A177-3AD203B41FA5}">
                      <a16:colId xmlns:a16="http://schemas.microsoft.com/office/drawing/2014/main" val="20001"/>
                    </a:ext>
                  </a:extLst>
                </a:gridCol>
                <a:gridCol w="2048106">
                  <a:extLst>
                    <a:ext uri="{9D8B030D-6E8A-4147-A177-3AD203B41FA5}">
                      <a16:colId xmlns:a16="http://schemas.microsoft.com/office/drawing/2014/main" val="20002"/>
                    </a:ext>
                  </a:extLst>
                </a:gridCol>
              </a:tblGrid>
              <a:tr h="701849">
                <a:tc>
                  <a:txBody>
                    <a:bodyPr/>
                    <a:lstStyle/>
                    <a:p>
                      <a:pPr algn="ctr">
                        <a:lnSpc>
                          <a:spcPct val="115000"/>
                        </a:lnSpc>
                        <a:spcAft>
                          <a:spcPts val="0"/>
                        </a:spcAft>
                      </a:pPr>
                      <a:r>
                        <a:rPr lang="tr-TR" sz="1600" dirty="0">
                          <a:solidFill>
                            <a:srgbClr val="000000"/>
                          </a:solidFill>
                          <a:effectLst/>
                          <a:latin typeface="Calibri"/>
                          <a:ea typeface="Calibri"/>
                          <a:cs typeface="Times New Roman"/>
                        </a:rPr>
                        <a:t>Öğrenci Sayısı             </a:t>
                      </a:r>
                      <a:endParaRPr lang="tr-TR" sz="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dirty="0">
                          <a:solidFill>
                            <a:srgbClr val="000000"/>
                          </a:solidFill>
                          <a:effectLst/>
                          <a:latin typeface="Calibri"/>
                          <a:ea typeface="Calibri"/>
                          <a:cs typeface="Times New Roman"/>
                        </a:rPr>
                        <a:t>Oran</a:t>
                      </a:r>
                      <a:endParaRPr lang="tr-TR" sz="1200" dirty="0">
                        <a:solidFill>
                          <a:srgbClr val="000000"/>
                        </a:solidFill>
                        <a:effectLst/>
                        <a:latin typeface="Calibri"/>
                        <a:ea typeface="Calibri"/>
                        <a:cs typeface="Times New Roman"/>
                      </a:endParaRPr>
                    </a:p>
                    <a:p>
                      <a:pPr algn="ctr">
                        <a:lnSpc>
                          <a:spcPct val="115000"/>
                        </a:lnSpc>
                        <a:spcAft>
                          <a:spcPts val="0"/>
                        </a:spcAft>
                      </a:pPr>
                      <a:r>
                        <a:rPr lang="tr-TR" sz="1600" dirty="0">
                          <a:solidFill>
                            <a:srgbClr val="000000"/>
                          </a:solidFill>
                          <a:effectLst/>
                          <a:latin typeface="Calibri"/>
                          <a:ea typeface="Calibri"/>
                          <a:cs typeface="Times New Roman"/>
                        </a:rPr>
                        <a:t>(Normal Öğretim)</a:t>
                      </a:r>
                      <a:endParaRPr lang="tr-TR" sz="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dirty="0">
                          <a:solidFill>
                            <a:srgbClr val="000000"/>
                          </a:solidFill>
                          <a:effectLst/>
                          <a:latin typeface="Calibri"/>
                          <a:ea typeface="Calibri"/>
                          <a:cs typeface="Times New Roman"/>
                        </a:rPr>
                        <a:t>Oran </a:t>
                      </a:r>
                      <a:endParaRPr lang="tr-TR" sz="1200" dirty="0">
                        <a:solidFill>
                          <a:srgbClr val="000000"/>
                        </a:solidFill>
                        <a:effectLst/>
                        <a:latin typeface="Calibri"/>
                        <a:ea typeface="Calibri"/>
                        <a:cs typeface="Times New Roman"/>
                      </a:endParaRPr>
                    </a:p>
                    <a:p>
                      <a:pPr algn="ctr">
                        <a:lnSpc>
                          <a:spcPct val="115000"/>
                        </a:lnSpc>
                        <a:spcAft>
                          <a:spcPts val="0"/>
                        </a:spcAft>
                      </a:pPr>
                      <a:r>
                        <a:rPr lang="tr-TR" sz="1600" dirty="0">
                          <a:solidFill>
                            <a:srgbClr val="000000"/>
                          </a:solidFill>
                          <a:effectLst/>
                          <a:latin typeface="Calibri"/>
                          <a:ea typeface="Calibri"/>
                          <a:cs typeface="Times New Roman"/>
                        </a:rPr>
                        <a:t>(İkinci Öğretim)</a:t>
                      </a:r>
                      <a:endParaRPr lang="tr-TR" sz="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2435">
                <a:tc>
                  <a:txBody>
                    <a:bodyPr/>
                    <a:lstStyle/>
                    <a:p>
                      <a:pPr algn="ctr">
                        <a:lnSpc>
                          <a:spcPct val="115000"/>
                        </a:lnSpc>
                        <a:spcAft>
                          <a:spcPts val="0"/>
                        </a:spcAft>
                      </a:pPr>
                      <a:r>
                        <a:rPr lang="tr-TR" sz="1600" b="1" baseline="0" dirty="0">
                          <a:solidFill>
                            <a:schemeClr val="tx1"/>
                          </a:solidFill>
                          <a:effectLst/>
                          <a:latin typeface="Cambria"/>
                          <a:ea typeface="Calibri"/>
                          <a:cs typeface="Cambria"/>
                        </a:rPr>
                        <a:t>1-50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baseline="0" dirty="0">
                          <a:solidFill>
                            <a:schemeClr val="tx1"/>
                          </a:solidFill>
                          <a:effectLst/>
                          <a:latin typeface="Cambria"/>
                          <a:ea typeface="Calibri"/>
                          <a:cs typeface="Cambria"/>
                        </a:rPr>
                        <a:t>300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baseline="0" dirty="0">
                          <a:solidFill>
                            <a:schemeClr val="tx1"/>
                          </a:solidFill>
                          <a:effectLst/>
                          <a:latin typeface="Cambria"/>
                          <a:ea typeface="Calibri"/>
                          <a:cs typeface="Cambria"/>
                        </a:rPr>
                        <a:t>600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8243">
                <a:tc>
                  <a:txBody>
                    <a:bodyPr/>
                    <a:lstStyle/>
                    <a:p>
                      <a:pPr algn="ctr">
                        <a:lnSpc>
                          <a:spcPct val="115000"/>
                        </a:lnSpc>
                        <a:spcAft>
                          <a:spcPts val="0"/>
                        </a:spcAft>
                      </a:pPr>
                      <a:r>
                        <a:rPr lang="tr-TR" sz="1600" b="1" baseline="0" dirty="0">
                          <a:solidFill>
                            <a:schemeClr val="tx1"/>
                          </a:solidFill>
                          <a:effectLst/>
                          <a:latin typeface="Cambria"/>
                          <a:ea typeface="Calibri"/>
                          <a:cs typeface="Cambria"/>
                        </a:rPr>
                        <a:t>50-100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baseline="0" dirty="0">
                          <a:solidFill>
                            <a:schemeClr val="tx1"/>
                          </a:solidFill>
                          <a:effectLst/>
                          <a:latin typeface="Cambria"/>
                          <a:ea typeface="Calibri"/>
                          <a:cs typeface="Cambria"/>
                        </a:rPr>
                        <a:t>600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baseline="0" dirty="0">
                          <a:solidFill>
                            <a:schemeClr val="tx1"/>
                          </a:solidFill>
                          <a:effectLst/>
                          <a:latin typeface="Cambria"/>
                          <a:ea typeface="Calibri"/>
                          <a:cs typeface="Cambria"/>
                        </a:rPr>
                        <a:t>1200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8243">
                <a:tc>
                  <a:txBody>
                    <a:bodyPr/>
                    <a:lstStyle/>
                    <a:p>
                      <a:pPr algn="ctr">
                        <a:lnSpc>
                          <a:spcPct val="115000"/>
                        </a:lnSpc>
                        <a:spcAft>
                          <a:spcPts val="0"/>
                        </a:spcAft>
                      </a:pPr>
                      <a:r>
                        <a:rPr lang="tr-TR" sz="1600" b="1" baseline="0" dirty="0">
                          <a:solidFill>
                            <a:schemeClr val="tx1"/>
                          </a:solidFill>
                          <a:effectLst/>
                          <a:latin typeface="Cambria"/>
                          <a:ea typeface="Calibri"/>
                          <a:cs typeface="Cambria"/>
                        </a:rPr>
                        <a:t>100-150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baseline="0" dirty="0">
                          <a:solidFill>
                            <a:schemeClr val="tx1"/>
                          </a:solidFill>
                          <a:effectLst/>
                          <a:latin typeface="Cambria"/>
                          <a:ea typeface="Calibri"/>
                          <a:cs typeface="Cambria"/>
                        </a:rPr>
                        <a:t>900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baseline="0" dirty="0">
                          <a:solidFill>
                            <a:schemeClr val="tx1"/>
                          </a:solidFill>
                          <a:effectLst/>
                          <a:latin typeface="Cambria"/>
                          <a:ea typeface="Calibri"/>
                          <a:cs typeface="Cambria"/>
                        </a:rPr>
                        <a:t>1800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8243">
                <a:tc>
                  <a:txBody>
                    <a:bodyPr/>
                    <a:lstStyle/>
                    <a:p>
                      <a:pPr algn="ctr">
                        <a:lnSpc>
                          <a:spcPct val="115000"/>
                        </a:lnSpc>
                        <a:spcAft>
                          <a:spcPts val="0"/>
                        </a:spcAft>
                      </a:pPr>
                      <a:r>
                        <a:rPr lang="tr-TR" sz="1600" b="1" baseline="0" dirty="0">
                          <a:solidFill>
                            <a:schemeClr val="tx1"/>
                          </a:solidFill>
                          <a:effectLst/>
                          <a:latin typeface="Cambria"/>
                          <a:ea typeface="Calibri"/>
                          <a:cs typeface="Cambria"/>
                        </a:rPr>
                        <a:t>150-200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baseline="0" dirty="0">
                          <a:solidFill>
                            <a:schemeClr val="tx1"/>
                          </a:solidFill>
                          <a:effectLst/>
                          <a:latin typeface="Cambria"/>
                          <a:ea typeface="Calibri"/>
                          <a:cs typeface="Cambria"/>
                        </a:rPr>
                        <a:t>1200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baseline="0" dirty="0">
                          <a:solidFill>
                            <a:schemeClr val="tx1"/>
                          </a:solidFill>
                          <a:effectLst/>
                          <a:latin typeface="Cambria"/>
                          <a:ea typeface="Calibri"/>
                          <a:cs typeface="Cambria"/>
                        </a:rPr>
                        <a:t>2400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8243">
                <a:tc>
                  <a:txBody>
                    <a:bodyPr/>
                    <a:lstStyle/>
                    <a:p>
                      <a:pPr algn="ctr">
                        <a:lnSpc>
                          <a:spcPct val="115000"/>
                        </a:lnSpc>
                        <a:spcAft>
                          <a:spcPts val="0"/>
                        </a:spcAft>
                      </a:pPr>
                      <a:r>
                        <a:rPr lang="tr-TR" sz="1600" b="1" baseline="0" dirty="0">
                          <a:solidFill>
                            <a:schemeClr val="tx1"/>
                          </a:solidFill>
                          <a:effectLst/>
                          <a:latin typeface="Cambria"/>
                          <a:ea typeface="Calibri"/>
                          <a:cs typeface="Cambria"/>
                        </a:rPr>
                        <a:t>200-250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baseline="0" dirty="0">
                          <a:solidFill>
                            <a:schemeClr val="tx1"/>
                          </a:solidFill>
                          <a:effectLst/>
                          <a:latin typeface="Cambria"/>
                          <a:ea typeface="Calibri"/>
                          <a:cs typeface="Cambria"/>
                        </a:rPr>
                        <a:t>1500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baseline="0" dirty="0">
                          <a:solidFill>
                            <a:schemeClr val="tx1"/>
                          </a:solidFill>
                          <a:effectLst/>
                          <a:latin typeface="Cambria"/>
                          <a:ea typeface="Calibri"/>
                          <a:cs typeface="Cambria"/>
                        </a:rPr>
                        <a:t>3000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8243">
                <a:tc>
                  <a:txBody>
                    <a:bodyPr/>
                    <a:lstStyle/>
                    <a:p>
                      <a:pPr algn="ctr">
                        <a:lnSpc>
                          <a:spcPct val="115000"/>
                        </a:lnSpc>
                        <a:spcAft>
                          <a:spcPts val="0"/>
                        </a:spcAft>
                      </a:pPr>
                      <a:r>
                        <a:rPr lang="tr-TR" sz="1600" b="1" baseline="0" dirty="0">
                          <a:solidFill>
                            <a:schemeClr val="tx1"/>
                          </a:solidFill>
                          <a:effectLst/>
                          <a:latin typeface="Cambria"/>
                          <a:ea typeface="Calibri"/>
                          <a:cs typeface="Cambria"/>
                        </a:rPr>
                        <a:t>250-300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baseline="0" dirty="0">
                          <a:solidFill>
                            <a:schemeClr val="tx1"/>
                          </a:solidFill>
                          <a:effectLst/>
                          <a:latin typeface="Cambria"/>
                          <a:ea typeface="Calibri"/>
                          <a:cs typeface="Cambria"/>
                        </a:rPr>
                        <a:t>1800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baseline="0" dirty="0">
                          <a:solidFill>
                            <a:schemeClr val="tx1"/>
                          </a:solidFill>
                          <a:effectLst/>
                          <a:latin typeface="Cambria"/>
                          <a:ea typeface="Calibri"/>
                          <a:cs typeface="Cambria"/>
                        </a:rPr>
                        <a:t>3600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8243">
                <a:tc>
                  <a:txBody>
                    <a:bodyPr/>
                    <a:lstStyle/>
                    <a:p>
                      <a:pPr algn="ctr">
                        <a:lnSpc>
                          <a:spcPct val="115000"/>
                        </a:lnSpc>
                        <a:spcAft>
                          <a:spcPts val="0"/>
                        </a:spcAft>
                      </a:pPr>
                      <a:r>
                        <a:rPr lang="tr-TR" sz="1600" b="1" baseline="0" dirty="0">
                          <a:solidFill>
                            <a:schemeClr val="tx1"/>
                          </a:solidFill>
                          <a:effectLst/>
                          <a:latin typeface="Cambria"/>
                          <a:ea typeface="Calibri"/>
                          <a:cs typeface="Cambria"/>
                        </a:rPr>
                        <a:t>300-350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baseline="0" dirty="0">
                          <a:solidFill>
                            <a:schemeClr val="tx1"/>
                          </a:solidFill>
                          <a:effectLst/>
                          <a:latin typeface="Cambria"/>
                          <a:ea typeface="Calibri"/>
                          <a:cs typeface="Cambria"/>
                        </a:rPr>
                        <a:t>2100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baseline="0" dirty="0">
                          <a:solidFill>
                            <a:schemeClr val="tx1"/>
                          </a:solidFill>
                          <a:effectLst/>
                          <a:latin typeface="Cambria"/>
                          <a:ea typeface="Calibri"/>
                          <a:cs typeface="Cambria"/>
                        </a:rPr>
                        <a:t>4200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8243">
                <a:tc>
                  <a:txBody>
                    <a:bodyPr/>
                    <a:lstStyle/>
                    <a:p>
                      <a:pPr algn="ctr">
                        <a:lnSpc>
                          <a:spcPct val="115000"/>
                        </a:lnSpc>
                        <a:spcAft>
                          <a:spcPts val="0"/>
                        </a:spcAft>
                      </a:pPr>
                      <a:r>
                        <a:rPr lang="tr-TR" sz="1600" b="1" baseline="0" dirty="0">
                          <a:solidFill>
                            <a:schemeClr val="tx1"/>
                          </a:solidFill>
                          <a:effectLst/>
                          <a:latin typeface="Cambria"/>
                          <a:ea typeface="Calibri"/>
                          <a:cs typeface="Cambria"/>
                        </a:rPr>
                        <a:t>350-400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baseline="0" dirty="0">
                          <a:solidFill>
                            <a:schemeClr val="tx1"/>
                          </a:solidFill>
                          <a:effectLst/>
                          <a:latin typeface="Cambria"/>
                          <a:ea typeface="Calibri"/>
                          <a:cs typeface="Cambria"/>
                        </a:rPr>
                        <a:t>2400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baseline="0" dirty="0">
                          <a:solidFill>
                            <a:schemeClr val="tx1"/>
                          </a:solidFill>
                          <a:effectLst/>
                          <a:latin typeface="Cambria"/>
                          <a:ea typeface="Calibri"/>
                          <a:cs typeface="Cambria"/>
                        </a:rPr>
                        <a:t>4800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8243">
                <a:tc>
                  <a:txBody>
                    <a:bodyPr/>
                    <a:lstStyle/>
                    <a:p>
                      <a:pPr algn="ctr">
                        <a:lnSpc>
                          <a:spcPct val="115000"/>
                        </a:lnSpc>
                        <a:spcAft>
                          <a:spcPts val="0"/>
                        </a:spcAft>
                      </a:pPr>
                      <a:r>
                        <a:rPr lang="tr-TR" sz="1600" b="1" baseline="0" dirty="0">
                          <a:solidFill>
                            <a:schemeClr val="tx1"/>
                          </a:solidFill>
                          <a:effectLst/>
                          <a:latin typeface="Cambria"/>
                          <a:ea typeface="Calibri"/>
                          <a:cs typeface="Cambria"/>
                        </a:rPr>
                        <a:t>400-450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baseline="0" dirty="0">
                          <a:solidFill>
                            <a:schemeClr val="tx1"/>
                          </a:solidFill>
                          <a:effectLst/>
                          <a:latin typeface="Cambria"/>
                          <a:ea typeface="Calibri"/>
                          <a:cs typeface="Cambria"/>
                        </a:rPr>
                        <a:t>2700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baseline="0" dirty="0">
                          <a:solidFill>
                            <a:schemeClr val="tx1"/>
                          </a:solidFill>
                          <a:effectLst/>
                          <a:latin typeface="Cambria"/>
                          <a:ea typeface="Calibri"/>
                          <a:cs typeface="Cambria"/>
                        </a:rPr>
                        <a:t>5400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48243">
                <a:tc>
                  <a:txBody>
                    <a:bodyPr/>
                    <a:lstStyle/>
                    <a:p>
                      <a:pPr algn="ctr">
                        <a:lnSpc>
                          <a:spcPct val="115000"/>
                        </a:lnSpc>
                        <a:spcAft>
                          <a:spcPts val="0"/>
                        </a:spcAft>
                      </a:pPr>
                      <a:r>
                        <a:rPr lang="tr-TR" sz="1600" b="1" baseline="0" dirty="0">
                          <a:solidFill>
                            <a:schemeClr val="tx1"/>
                          </a:solidFill>
                          <a:effectLst/>
                          <a:latin typeface="Cambria"/>
                          <a:ea typeface="Calibri"/>
                          <a:cs typeface="Cambria"/>
                        </a:rPr>
                        <a:t>450-500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baseline="0" dirty="0">
                          <a:solidFill>
                            <a:schemeClr val="tx1"/>
                          </a:solidFill>
                          <a:effectLst/>
                          <a:latin typeface="Cambria"/>
                          <a:ea typeface="Calibri"/>
                          <a:cs typeface="Cambria"/>
                        </a:rPr>
                        <a:t>3000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baseline="0" dirty="0">
                          <a:solidFill>
                            <a:schemeClr val="tx1"/>
                          </a:solidFill>
                          <a:effectLst/>
                          <a:latin typeface="Cambria"/>
                          <a:ea typeface="Calibri"/>
                          <a:cs typeface="Cambria"/>
                        </a:rPr>
                        <a:t>6000</a:t>
                      </a:r>
                      <a:endParaRPr lang="tr-TR" sz="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90928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200" b="1" dirty="0">
                <a:solidFill>
                  <a:srgbClr val="10CF9B"/>
                </a:solidFill>
                <a:latin typeface="Times New Roman"/>
                <a:ea typeface="Times New Roman"/>
                <a:cs typeface="Times New Roman"/>
              </a:rPr>
              <a:t>DERS YÜKÜ TESPİTİ VE EK DERS ÜCRETİ ÖDEMELERİNDE UYULACAK ESASLAR</a:t>
            </a:r>
            <a:r>
              <a:rPr lang="tr-TR" sz="2600" b="1" dirty="0">
                <a:solidFill>
                  <a:srgbClr val="10CF9B"/>
                </a:solidFill>
                <a:latin typeface="Times New Roman"/>
                <a:ea typeface="Times New Roman"/>
                <a:cs typeface="Times New Roman"/>
              </a:rPr>
              <a:t/>
            </a:r>
            <a:br>
              <a:rPr lang="tr-TR" sz="2600" b="1" dirty="0">
                <a:solidFill>
                  <a:srgbClr val="10CF9B"/>
                </a:solidFill>
                <a:latin typeface="Times New Roman"/>
                <a:ea typeface="Times New Roman"/>
                <a:cs typeface="Times New Roman"/>
              </a:rPr>
            </a:br>
            <a:r>
              <a:rPr lang="tr-TR" sz="2600" b="1" dirty="0">
                <a:solidFill>
                  <a:srgbClr val="10CF9B"/>
                </a:solidFill>
                <a:latin typeface="Times New Roman"/>
                <a:ea typeface="Times New Roman"/>
                <a:cs typeface="Times New Roman"/>
              </a:rPr>
              <a:t>Madde </a:t>
            </a:r>
            <a:r>
              <a:rPr lang="tr-TR" sz="2600" b="1" dirty="0" smtClean="0">
                <a:solidFill>
                  <a:srgbClr val="10CF9B"/>
                </a:solidFill>
                <a:latin typeface="Times New Roman"/>
                <a:ea typeface="Times New Roman"/>
                <a:cs typeface="Times New Roman"/>
              </a:rPr>
              <a:t>:4</a:t>
            </a:r>
            <a:endParaRPr lang="tr-TR" b="1" dirty="0"/>
          </a:p>
        </p:txBody>
      </p:sp>
      <p:sp>
        <p:nvSpPr>
          <p:cNvPr id="3" name="İçerik Yer Tutucusu 2"/>
          <p:cNvSpPr>
            <a:spLocks noGrp="1"/>
          </p:cNvSpPr>
          <p:nvPr>
            <p:ph idx="1"/>
          </p:nvPr>
        </p:nvSpPr>
        <p:spPr/>
        <p:txBody>
          <a:bodyPr/>
          <a:lstStyle/>
          <a:p>
            <a:r>
              <a:rPr lang="tr-TR" dirty="0" smtClean="0"/>
              <a:t>………………………….. </a:t>
            </a:r>
            <a:r>
              <a:rPr lang="tr-TR" dirty="0"/>
              <a:t>Sınavın dersi veren öğretim elemanı tarafından yapılmaması halinde sınav ücreti ödenmez. (2914s.k. md.11</a:t>
            </a:r>
            <a:r>
              <a:rPr lang="tr-TR" dirty="0" smtClean="0"/>
              <a:t>)</a:t>
            </a:r>
          </a:p>
          <a:p>
            <a:r>
              <a:rPr lang="tr-TR" dirty="0"/>
              <a:t>Ara sınavlar ve bütünleme sınavları için sınav ücreti ödenmez</a:t>
            </a:r>
            <a:r>
              <a:rPr lang="tr-TR" dirty="0" smtClean="0"/>
              <a:t>. (</a:t>
            </a:r>
            <a:r>
              <a:rPr lang="tr-TR" sz="2800" b="1" dirty="0">
                <a:ln w="635">
                  <a:noFill/>
                </a:ln>
                <a:effectLst>
                  <a:outerShdw blurRad="38100" dist="25400" dir="5400000" algn="tl" rotWithShape="0">
                    <a:srgbClr val="000000">
                      <a:alpha val="43000"/>
                    </a:srgbClr>
                  </a:outerShdw>
                </a:effectLst>
              </a:rPr>
              <a:t>2914 </a:t>
            </a:r>
            <a:r>
              <a:rPr lang="tr-TR" sz="2800" dirty="0"/>
              <a:t>2914s.k. </a:t>
            </a:r>
            <a:r>
              <a:rPr lang="tr-TR" sz="2800" dirty="0" err="1"/>
              <a:t>md</a:t>
            </a:r>
            <a:r>
              <a:rPr lang="tr-TR" sz="2800" dirty="0" err="1" smtClean="0"/>
              <a:t>.</a:t>
            </a:r>
            <a:r>
              <a:rPr lang="tr-TR" sz="2800" dirty="0" smtClean="0"/>
              <a:t> </a:t>
            </a:r>
            <a:r>
              <a:rPr lang="tr-TR" sz="2800" b="1" dirty="0" smtClean="0">
                <a:ln w="635">
                  <a:noFill/>
                </a:ln>
                <a:effectLst>
                  <a:outerShdw blurRad="38100" dist="25400" dir="5400000" algn="tl" rotWithShape="0">
                    <a:srgbClr val="000000">
                      <a:alpha val="43000"/>
                    </a:srgbClr>
                  </a:outerShdw>
                </a:effectLst>
              </a:rPr>
              <a:t>11/3)</a:t>
            </a:r>
            <a:endParaRPr lang="tr-TR" dirty="0"/>
          </a:p>
          <a:p>
            <a:endParaRPr lang="tr-TR" dirty="0"/>
          </a:p>
          <a:p>
            <a:endParaRPr lang="tr-TR" dirty="0"/>
          </a:p>
        </p:txBody>
      </p:sp>
    </p:spTree>
    <p:extLst>
      <p:ext uri="{BB962C8B-B14F-4D97-AF65-F5344CB8AC3E}">
        <p14:creationId xmlns:p14="http://schemas.microsoft.com/office/powerpoint/2010/main" val="26702530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764704"/>
            <a:ext cx="8229600" cy="1143000"/>
          </a:xfrm>
        </p:spPr>
        <p:txBody>
          <a:bodyPr>
            <a:normAutofit/>
          </a:bodyPr>
          <a:lstStyle/>
          <a:p>
            <a:pPr marL="274320" lvl="0" indent="-274320">
              <a:spcBef>
                <a:spcPct val="20000"/>
              </a:spcBef>
            </a:pPr>
            <a:r>
              <a:rPr lang="tr-TR" sz="2400" dirty="0">
                <a:solidFill>
                  <a:schemeClr val="accent4"/>
                </a:solidFill>
                <a:latin typeface="Constantia"/>
                <a:ea typeface="+mn-ea"/>
                <a:cs typeface="+mn-cs"/>
              </a:rPr>
              <a:t>M.B. BÜMKO 17.08.1994 tarih ve 18303 sayılı görüş yazısı </a:t>
            </a:r>
            <a:br>
              <a:rPr lang="tr-TR" sz="2400" dirty="0">
                <a:solidFill>
                  <a:schemeClr val="accent4"/>
                </a:solidFill>
                <a:latin typeface="Constantia"/>
                <a:ea typeface="+mn-ea"/>
                <a:cs typeface="+mn-cs"/>
              </a:rPr>
            </a:br>
            <a:endParaRPr lang="tr-TR" sz="2400" dirty="0">
              <a:solidFill>
                <a:schemeClr val="accent4"/>
              </a:solidFill>
            </a:endParaRPr>
          </a:p>
        </p:txBody>
      </p:sp>
      <p:sp>
        <p:nvSpPr>
          <p:cNvPr id="3" name="İçerik Yer Tutucusu 2"/>
          <p:cNvSpPr>
            <a:spLocks noGrp="1"/>
          </p:cNvSpPr>
          <p:nvPr>
            <p:ph idx="1"/>
          </p:nvPr>
        </p:nvSpPr>
        <p:spPr/>
        <p:txBody>
          <a:bodyPr>
            <a:normAutofit/>
          </a:bodyPr>
          <a:lstStyle/>
          <a:p>
            <a:endParaRPr lang="tr-TR" dirty="0"/>
          </a:p>
          <a:p>
            <a:r>
              <a:rPr lang="tr-TR" dirty="0" smtClean="0"/>
              <a:t>….müfredat </a:t>
            </a:r>
            <a:r>
              <a:rPr lang="tr-TR" dirty="0"/>
              <a:t>programlarında tek bir ders olarak yer alan ve farklı bölüm yada sınıfların öğrencilerine </a:t>
            </a:r>
            <a:r>
              <a:rPr lang="tr-TR" u="sng" dirty="0" smtClean="0"/>
              <a:t>ortak </a:t>
            </a:r>
            <a:r>
              <a:rPr lang="tr-TR" u="sng" dirty="0"/>
              <a:t>olarak okutulan </a:t>
            </a:r>
            <a:r>
              <a:rPr lang="tr-TR" u="sng" dirty="0" smtClean="0"/>
              <a:t>dersleri, </a:t>
            </a:r>
            <a:r>
              <a:rPr lang="tr-TR" dirty="0" smtClean="0"/>
              <a:t>farklı </a:t>
            </a:r>
            <a:r>
              <a:rPr lang="tr-TR" dirty="0"/>
              <a:t>bölüm yada sınıflara ait ayrı ayrı  dersmiş gibi mütalaa etmek mümkün bulunmadığından </a:t>
            </a:r>
            <a:r>
              <a:rPr lang="tr-TR" dirty="0">
                <a:solidFill>
                  <a:srgbClr val="FFFF00"/>
                </a:solidFill>
              </a:rPr>
              <a:t>bir ders adı altında ortak okutulan söz konusu derslerin sınavlarını yapan öğretim elemanlarına ödenecek sınav ücretinin hesabında bu derslerin sınavına giren toplam öğrenci sayısının esas alınması gerekmektedir. </a:t>
            </a:r>
          </a:p>
          <a:p>
            <a:endParaRPr lang="tr-TR" dirty="0"/>
          </a:p>
        </p:txBody>
      </p:sp>
    </p:spTree>
    <p:extLst>
      <p:ext uri="{BB962C8B-B14F-4D97-AF65-F5344CB8AC3E}">
        <p14:creationId xmlns:p14="http://schemas.microsoft.com/office/powerpoint/2010/main" val="1073169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92696"/>
            <a:ext cx="8229600" cy="1143000"/>
          </a:xfrm>
        </p:spPr>
        <p:txBody>
          <a:bodyPr>
            <a:normAutofit/>
          </a:bodyPr>
          <a:lstStyle/>
          <a:p>
            <a:pPr marL="274320" lvl="0" indent="-274320">
              <a:spcBef>
                <a:spcPct val="20000"/>
              </a:spcBef>
            </a:pPr>
            <a:r>
              <a:rPr lang="tr-TR" sz="2400" dirty="0">
                <a:solidFill>
                  <a:schemeClr val="accent4"/>
                </a:solidFill>
                <a:latin typeface="Constantia"/>
                <a:ea typeface="+mn-ea"/>
                <a:cs typeface="+mn-cs"/>
              </a:rPr>
              <a:t>M.B. BÜMKO 07.10.1999 tarih ve 19704 sayılı görüş </a:t>
            </a:r>
            <a:r>
              <a:rPr lang="tr-TR" sz="2400" dirty="0" smtClean="0">
                <a:solidFill>
                  <a:schemeClr val="accent4"/>
                </a:solidFill>
                <a:latin typeface="Constantia"/>
                <a:ea typeface="+mn-ea"/>
                <a:cs typeface="+mn-cs"/>
              </a:rPr>
              <a:t>yazısı***</a:t>
            </a:r>
            <a:r>
              <a:rPr lang="tr-TR" sz="2400" dirty="0">
                <a:solidFill>
                  <a:schemeClr val="accent4"/>
                </a:solidFill>
                <a:latin typeface="Constantia"/>
                <a:ea typeface="+mn-ea"/>
                <a:cs typeface="+mn-cs"/>
              </a:rPr>
              <a:t/>
            </a:r>
            <a:br>
              <a:rPr lang="tr-TR" sz="2400" dirty="0">
                <a:solidFill>
                  <a:schemeClr val="accent4"/>
                </a:solidFill>
                <a:latin typeface="Constantia"/>
                <a:ea typeface="+mn-ea"/>
                <a:cs typeface="+mn-cs"/>
              </a:rPr>
            </a:br>
            <a:endParaRPr lang="tr-TR" sz="2400" dirty="0">
              <a:solidFill>
                <a:schemeClr val="accent4"/>
              </a:solidFill>
            </a:endParaRPr>
          </a:p>
        </p:txBody>
      </p:sp>
      <p:sp>
        <p:nvSpPr>
          <p:cNvPr id="3" name="İçerik Yer Tutucusu 2"/>
          <p:cNvSpPr>
            <a:spLocks noGrp="1"/>
          </p:cNvSpPr>
          <p:nvPr>
            <p:ph idx="1"/>
          </p:nvPr>
        </p:nvSpPr>
        <p:spPr/>
        <p:txBody>
          <a:bodyPr>
            <a:normAutofit/>
          </a:bodyPr>
          <a:lstStyle/>
          <a:p>
            <a:pPr marL="0" indent="0">
              <a:buNone/>
            </a:pPr>
            <a:r>
              <a:rPr lang="tr-TR" dirty="0" smtClean="0"/>
              <a:t>Sınav </a:t>
            </a:r>
            <a:r>
              <a:rPr lang="tr-TR" dirty="0"/>
              <a:t>ücretinin öğrenci sayısı da dikkate alınarak </a:t>
            </a:r>
            <a:r>
              <a:rPr lang="tr-TR" u="sng" dirty="0"/>
              <a:t>okunacak sınav kağıtlarının bir karşılığı olarak düşünülmüş </a:t>
            </a:r>
            <a:r>
              <a:rPr lang="tr-TR" u="sng" dirty="0" smtClean="0"/>
              <a:t> olması </a:t>
            </a:r>
            <a:r>
              <a:rPr lang="tr-TR" u="sng" dirty="0"/>
              <a:t>nedeniyle </a:t>
            </a:r>
            <a:r>
              <a:rPr lang="tr-TR" dirty="0"/>
              <a:t>sınav ücreti konusunu düzenleyen 2914 sayılı kanunun 11. maddesinin 3.fıkrasında yer alan; “dersi veren öğretim elemanına her ders için…” ifadesinden teorik derslerin anlaşılması gerekmekte olup</a:t>
            </a:r>
            <a:r>
              <a:rPr lang="tr-TR" u="sng" dirty="0"/>
              <a:t>, </a:t>
            </a:r>
            <a:r>
              <a:rPr lang="tr-TR" u="sng" dirty="0">
                <a:solidFill>
                  <a:srgbClr val="FFFF00"/>
                </a:solidFill>
              </a:rPr>
              <a:t>teorik ders dışında kalan faaliyetlerin sınavları dolayısıyla sınav ücreti ödenmesine imkan bulunmamaktadır.</a:t>
            </a:r>
          </a:p>
          <a:p>
            <a:endParaRPr lang="tr-TR" dirty="0"/>
          </a:p>
          <a:p>
            <a:endParaRPr lang="tr-TR" dirty="0"/>
          </a:p>
        </p:txBody>
      </p:sp>
    </p:spTree>
    <p:extLst>
      <p:ext uri="{BB962C8B-B14F-4D97-AF65-F5344CB8AC3E}">
        <p14:creationId xmlns:p14="http://schemas.microsoft.com/office/powerpoint/2010/main" val="3405288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395536" y="116632"/>
            <a:ext cx="8229600" cy="1356760"/>
          </a:xfrm>
          <a:ln>
            <a:solidFill>
              <a:schemeClr val="bg2">
                <a:lumMod val="60000"/>
                <a:lumOff val="40000"/>
              </a:schemeClr>
            </a:solidFill>
          </a:ln>
        </p:spPr>
        <p:txBody>
          <a:bodyPr>
            <a:normAutofit fontScale="90000"/>
          </a:bodyPr>
          <a:lstStyle/>
          <a:p>
            <a:pPr>
              <a:lnSpc>
                <a:spcPct val="115000"/>
              </a:lnSpc>
              <a:spcAft>
                <a:spcPts val="0"/>
              </a:spcAft>
            </a:pPr>
            <a:r>
              <a:rPr lang="tr-TR" sz="2700" b="1" dirty="0">
                <a:solidFill>
                  <a:schemeClr val="accent4"/>
                </a:solidFill>
                <a:latin typeface="Times New Roman"/>
                <a:ea typeface="Times New Roman"/>
                <a:cs typeface="Times New Roman"/>
              </a:rPr>
              <a:t>DERS YÜKÜ TESPİTİ VE EK DERS ÜCRETİ ÖDEMELERİNDE UYULACAK </a:t>
            </a:r>
            <a:r>
              <a:rPr lang="tr-TR" sz="2700" b="1" dirty="0" smtClean="0">
                <a:solidFill>
                  <a:schemeClr val="accent4"/>
                </a:solidFill>
                <a:latin typeface="Times New Roman"/>
                <a:ea typeface="Times New Roman"/>
                <a:cs typeface="Times New Roman"/>
              </a:rPr>
              <a:t>ESASLAR</a:t>
            </a:r>
            <a:r>
              <a:rPr lang="tr-TR" sz="3200" b="1" dirty="0" smtClean="0">
                <a:solidFill>
                  <a:schemeClr val="accent4"/>
                </a:solidFill>
                <a:latin typeface="Times New Roman"/>
                <a:ea typeface="Times New Roman"/>
                <a:cs typeface="Times New Roman"/>
              </a:rPr>
              <a:t/>
            </a:r>
            <a:br>
              <a:rPr lang="tr-TR" sz="3200" b="1" dirty="0" smtClean="0">
                <a:solidFill>
                  <a:schemeClr val="accent4"/>
                </a:solidFill>
                <a:latin typeface="Times New Roman"/>
                <a:ea typeface="Times New Roman"/>
                <a:cs typeface="Times New Roman"/>
              </a:rPr>
            </a:br>
            <a:r>
              <a:rPr lang="tr-TR" sz="3200" b="1" dirty="0" smtClean="0">
                <a:solidFill>
                  <a:schemeClr val="accent4"/>
                </a:solidFill>
                <a:latin typeface="Times New Roman"/>
                <a:ea typeface="Times New Roman"/>
                <a:cs typeface="Times New Roman"/>
              </a:rPr>
              <a:t>Madde 1/a</a:t>
            </a:r>
            <a:endParaRPr lang="tr-TR" sz="2800" dirty="0">
              <a:solidFill>
                <a:schemeClr val="accent4"/>
              </a:solidFill>
              <a:ea typeface="Calibri"/>
              <a:cs typeface="Times New Roman"/>
            </a:endParaRPr>
          </a:p>
        </p:txBody>
      </p:sp>
      <p:graphicFrame>
        <p:nvGraphicFramePr>
          <p:cNvPr id="9" name="İçerik Yer Tutucusu 8"/>
          <p:cNvGraphicFramePr>
            <a:graphicFrameLocks noGrp="1"/>
          </p:cNvGraphicFramePr>
          <p:nvPr>
            <p:ph idx="1"/>
            <p:extLst>
              <p:ext uri="{D42A27DB-BD31-4B8C-83A1-F6EECF244321}">
                <p14:modId xmlns:p14="http://schemas.microsoft.com/office/powerpoint/2010/main" val="4180910561"/>
              </p:ext>
            </p:extLst>
          </p:nvPr>
        </p:nvGraphicFramePr>
        <p:xfrm>
          <a:off x="1115616" y="1700808"/>
          <a:ext cx="6054467" cy="4589217"/>
        </p:xfrm>
        <a:graphic>
          <a:graphicData uri="http://schemas.openxmlformats.org/drawingml/2006/table">
            <a:tbl>
              <a:tblPr/>
              <a:tblGrid>
                <a:gridCol w="1100812">
                  <a:extLst>
                    <a:ext uri="{9D8B030D-6E8A-4147-A177-3AD203B41FA5}">
                      <a16:colId xmlns:a16="http://schemas.microsoft.com/office/drawing/2014/main" val="20000"/>
                    </a:ext>
                  </a:extLst>
                </a:gridCol>
                <a:gridCol w="864924">
                  <a:extLst>
                    <a:ext uri="{9D8B030D-6E8A-4147-A177-3AD203B41FA5}">
                      <a16:colId xmlns:a16="http://schemas.microsoft.com/office/drawing/2014/main" val="20001"/>
                    </a:ext>
                  </a:extLst>
                </a:gridCol>
                <a:gridCol w="943553">
                  <a:extLst>
                    <a:ext uri="{9D8B030D-6E8A-4147-A177-3AD203B41FA5}">
                      <a16:colId xmlns:a16="http://schemas.microsoft.com/office/drawing/2014/main" val="20002"/>
                    </a:ext>
                  </a:extLst>
                </a:gridCol>
                <a:gridCol w="1022183">
                  <a:extLst>
                    <a:ext uri="{9D8B030D-6E8A-4147-A177-3AD203B41FA5}">
                      <a16:colId xmlns:a16="http://schemas.microsoft.com/office/drawing/2014/main" val="20003"/>
                    </a:ext>
                  </a:extLst>
                </a:gridCol>
                <a:gridCol w="1022183">
                  <a:extLst>
                    <a:ext uri="{9D8B030D-6E8A-4147-A177-3AD203B41FA5}">
                      <a16:colId xmlns:a16="http://schemas.microsoft.com/office/drawing/2014/main" val="20004"/>
                    </a:ext>
                  </a:extLst>
                </a:gridCol>
                <a:gridCol w="1100812">
                  <a:extLst>
                    <a:ext uri="{9D8B030D-6E8A-4147-A177-3AD203B41FA5}">
                      <a16:colId xmlns:a16="http://schemas.microsoft.com/office/drawing/2014/main" val="20005"/>
                    </a:ext>
                  </a:extLst>
                </a:gridCol>
              </a:tblGrid>
              <a:tr h="627625">
                <a:tc rowSpan="2" gridSpan="2">
                  <a:txBody>
                    <a:bodyPr/>
                    <a:lstStyle/>
                    <a:p>
                      <a:pPr>
                        <a:lnSpc>
                          <a:spcPct val="115000"/>
                        </a:lnSpc>
                        <a:spcAft>
                          <a:spcPts val="0"/>
                        </a:spcAft>
                      </a:pPr>
                      <a:r>
                        <a:rPr lang="tr-TR" sz="1200" b="1" dirty="0">
                          <a:effectLst/>
                          <a:latin typeface="Times New Roman"/>
                          <a:ea typeface="Times New Roman"/>
                          <a:cs typeface="Times New Roman"/>
                        </a:rPr>
                        <a:t> </a:t>
                      </a:r>
                      <a:endParaRPr lang="tr-TR" sz="1100" dirty="0">
                        <a:effectLst/>
                        <a:latin typeface="Calibri"/>
                        <a:ea typeface="Calibri"/>
                        <a:cs typeface="Times New Roman"/>
                      </a:endParaRPr>
                    </a:p>
                    <a:p>
                      <a:pPr>
                        <a:lnSpc>
                          <a:spcPct val="115000"/>
                        </a:lnSpc>
                        <a:spcAft>
                          <a:spcPts val="0"/>
                        </a:spcAft>
                      </a:pPr>
                      <a:r>
                        <a:rPr lang="tr-TR" sz="1200" b="1" dirty="0">
                          <a:effectLst/>
                          <a:latin typeface="Times New Roman"/>
                          <a:ea typeface="Times New Roman"/>
                          <a:cs typeface="Times New Roman"/>
                        </a:rPr>
                        <a:t> </a:t>
                      </a:r>
                      <a:endParaRPr lang="tr-TR" sz="1100" dirty="0">
                        <a:effectLst/>
                        <a:latin typeface="Calibri"/>
                        <a:ea typeface="Calibri"/>
                        <a:cs typeface="Times New Roman"/>
                      </a:endParaRPr>
                    </a:p>
                    <a:p>
                      <a:pPr>
                        <a:lnSpc>
                          <a:spcPct val="115000"/>
                        </a:lnSpc>
                        <a:spcAft>
                          <a:spcPts val="0"/>
                        </a:spcAft>
                      </a:pPr>
                      <a:r>
                        <a:rPr lang="tr-TR" sz="1200" b="1" dirty="0">
                          <a:effectLst/>
                          <a:latin typeface="Times New Roman"/>
                          <a:ea typeface="Times New Roman"/>
                          <a:cs typeface="Times New Roman"/>
                        </a:rPr>
                        <a:t> </a:t>
                      </a:r>
                      <a:endParaRPr lang="tr-TR" sz="1100" dirty="0">
                        <a:effectLst/>
                        <a:latin typeface="Calibri"/>
                        <a:ea typeface="Calibri"/>
                        <a:cs typeface="Times New Roman"/>
                      </a:endParaRPr>
                    </a:p>
                    <a:p>
                      <a:pPr>
                        <a:lnSpc>
                          <a:spcPct val="115000"/>
                        </a:lnSpc>
                        <a:spcAft>
                          <a:spcPts val="0"/>
                        </a:spcAft>
                      </a:pPr>
                      <a:r>
                        <a:rPr lang="tr-TR" sz="1200" b="1" dirty="0">
                          <a:effectLst/>
                          <a:latin typeface="Times New Roman"/>
                          <a:ea typeface="Times New Roman"/>
                          <a:cs typeface="Times New Roman"/>
                        </a:rPr>
                        <a:t> </a:t>
                      </a:r>
                      <a:endParaRPr lang="tr-TR" sz="1100" dirty="0">
                        <a:effectLst/>
                        <a:latin typeface="Calibri"/>
                        <a:ea typeface="Calibri"/>
                        <a:cs typeface="Times New Roman"/>
                      </a:endParaRPr>
                    </a:p>
                    <a:p>
                      <a:pPr>
                        <a:lnSpc>
                          <a:spcPct val="115000"/>
                        </a:lnSpc>
                        <a:spcAft>
                          <a:spcPts val="0"/>
                        </a:spcAft>
                      </a:pPr>
                      <a:r>
                        <a:rPr lang="tr-TR" sz="1200" b="1" dirty="0">
                          <a:effectLst/>
                          <a:latin typeface="Times New Roman"/>
                          <a:ea typeface="Times New Roman"/>
                          <a:cs typeface="Times New Roman"/>
                        </a:rPr>
                        <a:t> </a:t>
                      </a:r>
                      <a:endParaRPr lang="tr-TR" sz="1100" dirty="0">
                        <a:effectLst/>
                        <a:latin typeface="Calibri"/>
                        <a:ea typeface="Calibri"/>
                        <a:cs typeface="Times New Roman"/>
                      </a:endParaRPr>
                    </a:p>
                    <a:p>
                      <a:pPr>
                        <a:lnSpc>
                          <a:spcPct val="115000"/>
                        </a:lnSpc>
                        <a:spcAft>
                          <a:spcPts val="0"/>
                        </a:spcAft>
                      </a:pPr>
                      <a:r>
                        <a:rPr lang="tr-TR" sz="1200" u="none" strike="noStrike" dirty="0">
                          <a:effectLst/>
                          <a:latin typeface="Times New Roman"/>
                          <a:ea typeface="Arial Unicode MS"/>
                          <a:cs typeface="Times New Roman"/>
                        </a:rPr>
                        <a:t> </a:t>
                      </a:r>
                      <a:endParaRPr lang="tr-TR" sz="1100" dirty="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rowSpan="2" hMerge="1">
                  <a:txBody>
                    <a:bodyPr/>
                    <a:lstStyle/>
                    <a:p>
                      <a:pPr>
                        <a:lnSpc>
                          <a:spcPct val="115000"/>
                        </a:lnSpc>
                        <a:spcAft>
                          <a:spcPts val="0"/>
                        </a:spcAft>
                      </a:pPr>
                      <a:endParaRPr lang="tr-TR" sz="1100" dirty="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60000"/>
                        <a:lumOff val="40000"/>
                      </a:schemeClr>
                    </a:solidFill>
                  </a:tcPr>
                </a:tc>
                <a:tc gridSpan="2">
                  <a:txBody>
                    <a:bodyPr/>
                    <a:lstStyle/>
                    <a:p>
                      <a:pPr marL="439420" indent="-439420">
                        <a:lnSpc>
                          <a:spcPct val="115000"/>
                        </a:lnSpc>
                        <a:spcAft>
                          <a:spcPts val="0"/>
                        </a:spcAft>
                      </a:pPr>
                      <a:r>
                        <a:rPr lang="tr-TR" sz="1800" b="1" dirty="0" smtClean="0">
                          <a:effectLst/>
                          <a:latin typeface="Times New Roman"/>
                          <a:ea typeface="Times New Roman"/>
                          <a:cs typeface="Times New Roman"/>
                        </a:rPr>
                        <a:t>Maksimum </a:t>
                      </a:r>
                      <a:r>
                        <a:rPr lang="tr-TR" sz="1800" b="1" dirty="0">
                          <a:effectLst/>
                          <a:latin typeface="Times New Roman"/>
                          <a:ea typeface="Times New Roman"/>
                          <a:cs typeface="Times New Roman"/>
                        </a:rPr>
                        <a:t>Ek Ders </a:t>
                      </a:r>
                      <a:r>
                        <a:rPr lang="tr-TR" sz="1800" b="1" dirty="0" smtClean="0">
                          <a:effectLst/>
                          <a:latin typeface="Times New Roman"/>
                          <a:ea typeface="Times New Roman"/>
                          <a:cs typeface="Times New Roman"/>
                        </a:rPr>
                        <a:t>Saati</a:t>
                      </a:r>
                      <a:endParaRPr lang="tr-TR" sz="1800" dirty="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rowSpan="2" gridSpan="2">
                  <a:txBody>
                    <a:bodyPr/>
                    <a:lstStyle/>
                    <a:p>
                      <a:pPr>
                        <a:lnSpc>
                          <a:spcPct val="115000"/>
                        </a:lnSpc>
                        <a:spcAft>
                          <a:spcPts val="0"/>
                        </a:spcAft>
                      </a:pPr>
                      <a:r>
                        <a:rPr lang="tr-TR" sz="1400" b="1" dirty="0">
                          <a:effectLst/>
                          <a:latin typeface="Times New Roman"/>
                          <a:ea typeface="Times New Roman"/>
                          <a:cs typeface="Times New Roman"/>
                        </a:rPr>
                        <a:t> </a:t>
                      </a:r>
                      <a:endParaRPr lang="tr-TR" sz="1400" dirty="0">
                        <a:effectLst/>
                        <a:latin typeface="Calibri"/>
                        <a:ea typeface="Calibri"/>
                        <a:cs typeface="Times New Roman"/>
                      </a:endParaRPr>
                    </a:p>
                    <a:p>
                      <a:pPr>
                        <a:lnSpc>
                          <a:spcPct val="115000"/>
                        </a:lnSpc>
                        <a:spcAft>
                          <a:spcPts val="0"/>
                        </a:spcAft>
                      </a:pPr>
                      <a:r>
                        <a:rPr lang="tr-TR" sz="1200" b="1" dirty="0">
                          <a:effectLst/>
                          <a:latin typeface="Times New Roman"/>
                          <a:ea typeface="Times New Roman"/>
                          <a:cs typeface="Times New Roman"/>
                        </a:rPr>
                        <a:t> </a:t>
                      </a:r>
                      <a:endParaRPr lang="tr-TR" sz="1100" dirty="0">
                        <a:effectLst/>
                        <a:latin typeface="Calibri"/>
                        <a:ea typeface="Calibri"/>
                        <a:cs typeface="Times New Roman"/>
                      </a:endParaRPr>
                    </a:p>
                    <a:p>
                      <a:pPr>
                        <a:lnSpc>
                          <a:spcPct val="115000"/>
                        </a:lnSpc>
                        <a:spcAft>
                          <a:spcPts val="0"/>
                        </a:spcAft>
                      </a:pPr>
                      <a:r>
                        <a:rPr lang="tr-TR" sz="1400" b="1" dirty="0">
                          <a:effectLst/>
                          <a:latin typeface="Times New Roman"/>
                          <a:ea typeface="Times New Roman"/>
                          <a:cs typeface="Times New Roman"/>
                        </a:rPr>
                        <a:t> </a:t>
                      </a:r>
                      <a:endParaRPr lang="tr-TR" sz="1400" dirty="0">
                        <a:effectLst/>
                        <a:latin typeface="Calibri"/>
                        <a:ea typeface="Calibri"/>
                        <a:cs typeface="Times New Roman"/>
                      </a:endParaRPr>
                    </a:p>
                    <a:p>
                      <a:pPr>
                        <a:lnSpc>
                          <a:spcPct val="115000"/>
                        </a:lnSpc>
                        <a:spcAft>
                          <a:spcPts val="0"/>
                        </a:spcAft>
                      </a:pPr>
                      <a:r>
                        <a:rPr lang="tr-TR" sz="1200" b="1" dirty="0">
                          <a:effectLst/>
                          <a:latin typeface="Times New Roman"/>
                          <a:ea typeface="Times New Roman"/>
                          <a:cs typeface="Times New Roman"/>
                        </a:rPr>
                        <a:t> </a:t>
                      </a:r>
                      <a:endParaRPr lang="tr-TR" sz="1100" dirty="0">
                        <a:effectLst/>
                        <a:latin typeface="Calibri"/>
                        <a:ea typeface="Calibri"/>
                        <a:cs typeface="Times New Roman"/>
                      </a:endParaRPr>
                    </a:p>
                    <a:p>
                      <a:pPr indent="461010">
                        <a:lnSpc>
                          <a:spcPct val="115000"/>
                        </a:lnSpc>
                        <a:spcAft>
                          <a:spcPts val="0"/>
                        </a:spcAft>
                      </a:pPr>
                      <a:r>
                        <a:rPr lang="tr-TR" sz="1400" b="1" dirty="0">
                          <a:effectLst/>
                          <a:latin typeface="Times New Roman"/>
                          <a:ea typeface="Times New Roman"/>
                          <a:cs typeface="Times New Roman"/>
                        </a:rPr>
                        <a:t> </a:t>
                      </a:r>
                      <a:endParaRPr lang="tr-TR" sz="1400" dirty="0">
                        <a:effectLst/>
                        <a:latin typeface="Calibri"/>
                        <a:ea typeface="Calibri"/>
                        <a:cs typeface="Times New Roman"/>
                      </a:endParaRPr>
                    </a:p>
                    <a:p>
                      <a:pPr>
                        <a:lnSpc>
                          <a:spcPct val="115000"/>
                        </a:lnSpc>
                        <a:spcAft>
                          <a:spcPts val="0"/>
                        </a:spcAft>
                      </a:pPr>
                      <a:r>
                        <a:rPr lang="tr-TR" sz="1200" b="1" dirty="0">
                          <a:effectLst/>
                          <a:latin typeface="Times New Roman"/>
                          <a:ea typeface="Times New Roman"/>
                          <a:cs typeface="Times New Roman"/>
                        </a:rPr>
                        <a:t> </a:t>
                      </a:r>
                      <a:endParaRPr lang="tr-TR" sz="1100" dirty="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rowSpan="2" hMerge="1">
                  <a:txBody>
                    <a:bodyPr/>
                    <a:lstStyle/>
                    <a:p>
                      <a:pPr>
                        <a:lnSpc>
                          <a:spcPct val="115000"/>
                        </a:lnSpc>
                        <a:spcAft>
                          <a:spcPts val="0"/>
                        </a:spcAft>
                      </a:pPr>
                      <a:endParaRPr lang="tr-TR" sz="1100" dirty="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solidFill>
                  </a:tcPr>
                </a:tc>
                <a:extLst>
                  <a:ext uri="{0D108BD9-81ED-4DB2-BD59-A6C34878D82A}">
                    <a16:rowId xmlns:a16="http://schemas.microsoft.com/office/drawing/2014/main" val="10000"/>
                  </a:ext>
                </a:extLst>
              </a:tr>
              <a:tr h="1028559">
                <a:tc gridSpan="2" vMerge="1">
                  <a:txBody>
                    <a:bodyPr/>
                    <a:lstStyle/>
                    <a:p>
                      <a:pPr>
                        <a:lnSpc>
                          <a:spcPct val="115000"/>
                        </a:lnSpc>
                        <a:spcAft>
                          <a:spcPts val="0"/>
                        </a:spcAft>
                      </a:pPr>
                      <a:endParaRPr lang="tr-TR" sz="1100" dirty="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solidFill>
                  </a:tcPr>
                </a:tc>
                <a:tc hMerge="1" vMerge="1">
                  <a:txBody>
                    <a:bodyPr/>
                    <a:lstStyle/>
                    <a:p>
                      <a:pPr>
                        <a:lnSpc>
                          <a:spcPct val="115000"/>
                        </a:lnSpc>
                        <a:spcAft>
                          <a:spcPts val="0"/>
                        </a:spcAft>
                      </a:pPr>
                      <a:endParaRPr lang="tr-TR" sz="1100" dirty="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60000"/>
                        <a:lumOff val="40000"/>
                      </a:schemeClr>
                    </a:solidFill>
                  </a:tcPr>
                </a:tc>
                <a:tc>
                  <a:txBody>
                    <a:bodyPr/>
                    <a:lstStyle/>
                    <a:p>
                      <a:pPr>
                        <a:lnSpc>
                          <a:spcPct val="115000"/>
                        </a:lnSpc>
                        <a:spcAft>
                          <a:spcPts val="0"/>
                        </a:spcAft>
                      </a:pPr>
                      <a:r>
                        <a:rPr lang="tr-TR" sz="1800" b="1" dirty="0">
                          <a:effectLst/>
                          <a:latin typeface="Times New Roman"/>
                          <a:ea typeface="Times New Roman"/>
                          <a:cs typeface="Times New Roman"/>
                        </a:rPr>
                        <a:t>Normal Örgün </a:t>
                      </a:r>
                      <a:endParaRPr lang="tr-TR" sz="1800" dirty="0">
                        <a:effectLst/>
                        <a:latin typeface="Calibri"/>
                        <a:ea typeface="Calibri"/>
                        <a:cs typeface="Times New Roman"/>
                      </a:endParaRPr>
                    </a:p>
                    <a:p>
                      <a:pPr>
                        <a:lnSpc>
                          <a:spcPct val="115000"/>
                        </a:lnSpc>
                        <a:spcAft>
                          <a:spcPts val="0"/>
                        </a:spcAft>
                      </a:pPr>
                      <a:r>
                        <a:rPr lang="tr-TR" sz="1800" b="1" dirty="0">
                          <a:effectLst/>
                          <a:latin typeface="Times New Roman"/>
                          <a:ea typeface="Times New Roman"/>
                          <a:cs typeface="Times New Roman"/>
                        </a:rPr>
                        <a:t>Eğitim</a:t>
                      </a:r>
                      <a:endParaRPr lang="tr-TR" sz="1800" dirty="0">
                        <a:effectLst/>
                        <a:latin typeface="Calibri"/>
                        <a:ea typeface="Calibri"/>
                        <a:cs typeface="Times New Roman"/>
                      </a:endParaRPr>
                    </a:p>
                    <a:p>
                      <a:pPr>
                        <a:lnSpc>
                          <a:spcPct val="115000"/>
                        </a:lnSpc>
                        <a:spcAft>
                          <a:spcPts val="0"/>
                        </a:spcAft>
                      </a:pPr>
                      <a:r>
                        <a:rPr lang="tr-TR" sz="1800" b="1" dirty="0">
                          <a:effectLst/>
                          <a:latin typeface="Times New Roman"/>
                          <a:ea typeface="Times New Roman"/>
                          <a:cs typeface="Times New Roman"/>
                        </a:rPr>
                        <a:t> </a:t>
                      </a:r>
                      <a:endParaRPr lang="tr-TR" sz="1800" dirty="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tr-TR" sz="1800" b="1" dirty="0">
                          <a:effectLst/>
                          <a:latin typeface="Times New Roman"/>
                          <a:ea typeface="Times New Roman"/>
                          <a:cs typeface="Times New Roman"/>
                        </a:rPr>
                        <a:t>II</a:t>
                      </a:r>
                      <a:r>
                        <a:rPr lang="tr-TR" sz="1800" b="1" dirty="0" smtClean="0">
                          <a:effectLst/>
                          <a:latin typeface="Times New Roman"/>
                          <a:ea typeface="Times New Roman"/>
                          <a:cs typeface="Times New Roman"/>
                        </a:rPr>
                        <a:t>. </a:t>
                      </a:r>
                    </a:p>
                    <a:p>
                      <a:pPr>
                        <a:lnSpc>
                          <a:spcPct val="115000"/>
                        </a:lnSpc>
                        <a:spcAft>
                          <a:spcPts val="0"/>
                        </a:spcAft>
                      </a:pPr>
                      <a:r>
                        <a:rPr lang="tr-TR" sz="1800" b="1" dirty="0" smtClean="0">
                          <a:effectLst/>
                          <a:latin typeface="Times New Roman"/>
                          <a:ea typeface="Times New Roman"/>
                          <a:cs typeface="Times New Roman"/>
                        </a:rPr>
                        <a:t>Örgün</a:t>
                      </a:r>
                      <a:endParaRPr lang="tr-TR" sz="1800" dirty="0">
                        <a:effectLst/>
                        <a:latin typeface="Calibri"/>
                        <a:ea typeface="Calibri"/>
                        <a:cs typeface="Times New Roman"/>
                      </a:endParaRPr>
                    </a:p>
                    <a:p>
                      <a:pPr>
                        <a:lnSpc>
                          <a:spcPct val="115000"/>
                        </a:lnSpc>
                        <a:spcAft>
                          <a:spcPts val="0"/>
                        </a:spcAft>
                      </a:pPr>
                      <a:r>
                        <a:rPr lang="tr-TR" sz="1800" b="1" dirty="0">
                          <a:effectLst/>
                          <a:latin typeface="Times New Roman"/>
                          <a:ea typeface="Times New Roman"/>
                          <a:cs typeface="Times New Roman"/>
                        </a:rPr>
                        <a:t> Eğitim</a:t>
                      </a:r>
                      <a:endParaRPr lang="tr-TR" sz="1800" dirty="0">
                        <a:effectLst/>
                        <a:latin typeface="Calibri"/>
                        <a:ea typeface="Calibri"/>
                        <a:cs typeface="Times New Roman"/>
                      </a:endParaRPr>
                    </a:p>
                  </a:txBody>
                  <a:tcPr marL="10795" marR="10795"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gridSpan="2" vMerge="1">
                  <a:txBody>
                    <a:bodyPr/>
                    <a:lstStyle/>
                    <a:p>
                      <a:pPr>
                        <a:lnSpc>
                          <a:spcPct val="115000"/>
                        </a:lnSpc>
                        <a:spcAft>
                          <a:spcPts val="0"/>
                        </a:spcAft>
                      </a:pPr>
                      <a:endParaRPr lang="tr-TR" sz="1400" dirty="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solidFill>
                  </a:tcPr>
                </a:tc>
                <a:tc hMerge="1" vMerge="1">
                  <a:txBody>
                    <a:bodyPr/>
                    <a:lstStyle/>
                    <a:p>
                      <a:pPr>
                        <a:lnSpc>
                          <a:spcPct val="115000"/>
                        </a:lnSpc>
                        <a:spcAft>
                          <a:spcPts val="0"/>
                        </a:spcAft>
                      </a:pPr>
                      <a:endParaRPr lang="tr-TR" sz="1100" dirty="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solidFill>
                  </a:tcPr>
                </a:tc>
                <a:extLst>
                  <a:ext uri="{0D108BD9-81ED-4DB2-BD59-A6C34878D82A}">
                    <a16:rowId xmlns:a16="http://schemas.microsoft.com/office/drawing/2014/main" val="10001"/>
                  </a:ext>
                </a:extLst>
              </a:tr>
              <a:tr h="965922">
                <a:tc>
                  <a:txBody>
                    <a:bodyPr/>
                    <a:lstStyle/>
                    <a:p>
                      <a:pPr>
                        <a:lnSpc>
                          <a:spcPct val="115000"/>
                        </a:lnSpc>
                        <a:spcAft>
                          <a:spcPts val="0"/>
                        </a:spcAft>
                      </a:pPr>
                      <a:r>
                        <a:rPr lang="tr-TR" sz="1600" b="1" dirty="0">
                          <a:effectLst/>
                          <a:latin typeface="Times New Roman"/>
                          <a:ea typeface="Times New Roman"/>
                          <a:cs typeface="Times New Roman"/>
                        </a:rPr>
                        <a:t>Görev </a:t>
                      </a:r>
                      <a:endParaRPr lang="tr-TR" sz="1600" dirty="0">
                        <a:effectLst/>
                        <a:latin typeface="Calibri"/>
                        <a:ea typeface="Calibri"/>
                        <a:cs typeface="Times New Roman"/>
                      </a:endParaRPr>
                    </a:p>
                    <a:p>
                      <a:pPr>
                        <a:lnSpc>
                          <a:spcPct val="115000"/>
                        </a:lnSpc>
                        <a:spcAft>
                          <a:spcPts val="0"/>
                        </a:spcAft>
                      </a:pPr>
                      <a:r>
                        <a:rPr lang="tr-TR" sz="1600" b="1" dirty="0">
                          <a:effectLst/>
                          <a:latin typeface="Times New Roman"/>
                          <a:ea typeface="Times New Roman"/>
                          <a:cs typeface="Times New Roman"/>
                        </a:rPr>
                        <a:t>Unvanları</a:t>
                      </a:r>
                      <a:endParaRPr lang="tr-TR" sz="1600" dirty="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tr-TR" sz="1600" b="1" dirty="0">
                          <a:solidFill>
                            <a:srgbClr val="FF0000"/>
                          </a:solidFill>
                          <a:effectLst/>
                          <a:latin typeface="Times New Roman"/>
                          <a:ea typeface="Times New Roman"/>
                          <a:cs typeface="Times New Roman"/>
                        </a:rPr>
                        <a:t>Haftalık Ders</a:t>
                      </a:r>
                      <a:endParaRPr lang="tr-TR" sz="1600" dirty="0">
                        <a:solidFill>
                          <a:srgbClr val="FF0000"/>
                        </a:solidFill>
                        <a:effectLst/>
                        <a:latin typeface="Calibri"/>
                        <a:ea typeface="Calibri"/>
                        <a:cs typeface="Times New Roman"/>
                      </a:endParaRPr>
                    </a:p>
                    <a:p>
                      <a:pPr>
                        <a:lnSpc>
                          <a:spcPct val="115000"/>
                        </a:lnSpc>
                        <a:spcAft>
                          <a:spcPts val="0"/>
                        </a:spcAft>
                      </a:pPr>
                      <a:r>
                        <a:rPr lang="tr-TR" sz="1600" b="1" dirty="0">
                          <a:solidFill>
                            <a:srgbClr val="FF0000"/>
                          </a:solidFill>
                          <a:effectLst/>
                          <a:latin typeface="Times New Roman"/>
                          <a:ea typeface="Times New Roman"/>
                          <a:cs typeface="Times New Roman"/>
                        </a:rPr>
                        <a:t>Yükü</a:t>
                      </a:r>
                      <a:endParaRPr lang="tr-TR" sz="1600" dirty="0">
                        <a:solidFill>
                          <a:srgbClr val="FF0000"/>
                        </a:solidFill>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nSpc>
                          <a:spcPct val="115000"/>
                        </a:lnSpc>
                        <a:spcAft>
                          <a:spcPts val="0"/>
                        </a:spcAft>
                      </a:pPr>
                      <a:r>
                        <a:rPr lang="tr-TR" sz="1600" b="1" dirty="0">
                          <a:solidFill>
                            <a:srgbClr val="FFFF00"/>
                          </a:solidFill>
                          <a:effectLst/>
                          <a:latin typeface="Times New Roman"/>
                          <a:ea typeface="Times New Roman"/>
                          <a:cs typeface="Times New Roman"/>
                        </a:rPr>
                        <a:t> </a:t>
                      </a:r>
                      <a:endParaRPr lang="tr-TR" sz="1600" dirty="0">
                        <a:solidFill>
                          <a:srgbClr val="FFFF00"/>
                        </a:solidFill>
                        <a:effectLst/>
                        <a:latin typeface="Calibri"/>
                        <a:ea typeface="Calibri"/>
                        <a:cs typeface="Times New Roman"/>
                      </a:endParaRPr>
                    </a:p>
                    <a:p>
                      <a:pPr>
                        <a:lnSpc>
                          <a:spcPct val="115000"/>
                        </a:lnSpc>
                        <a:spcAft>
                          <a:spcPts val="0"/>
                        </a:spcAft>
                      </a:pPr>
                      <a:r>
                        <a:rPr lang="tr-TR" sz="1600" b="1" dirty="0">
                          <a:solidFill>
                            <a:srgbClr val="FFFF00"/>
                          </a:solidFill>
                          <a:effectLst/>
                          <a:latin typeface="Times New Roman"/>
                          <a:ea typeface="Arial Unicode MS"/>
                          <a:cs typeface="Times New Roman"/>
                        </a:rPr>
                        <a:t> </a:t>
                      </a:r>
                      <a:endParaRPr lang="tr-TR" sz="1600" dirty="0">
                        <a:solidFill>
                          <a:srgbClr val="FFFF00"/>
                        </a:solidFill>
                        <a:effectLst/>
                        <a:latin typeface="Calibri"/>
                        <a:ea typeface="Calibri"/>
                        <a:cs typeface="Times New Roman"/>
                      </a:endParaRPr>
                    </a:p>
                    <a:p>
                      <a:pPr>
                        <a:lnSpc>
                          <a:spcPct val="115000"/>
                        </a:lnSpc>
                        <a:spcAft>
                          <a:spcPts val="0"/>
                        </a:spcAft>
                      </a:pPr>
                      <a:endParaRPr lang="tr-TR" sz="1600" dirty="0">
                        <a:solidFill>
                          <a:srgbClr val="FFFF00"/>
                        </a:solidFill>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tr-TR" sz="1600" b="1" dirty="0">
                          <a:effectLst/>
                          <a:latin typeface="Times New Roman"/>
                          <a:ea typeface="Times New Roman"/>
                          <a:cs typeface="Times New Roman"/>
                        </a:rPr>
                        <a:t> </a:t>
                      </a:r>
                      <a:endParaRPr lang="tr-TR" sz="1600" dirty="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nSpc>
                          <a:spcPct val="115000"/>
                        </a:lnSpc>
                        <a:spcAft>
                          <a:spcPts val="0"/>
                        </a:spcAft>
                      </a:pPr>
                      <a:r>
                        <a:rPr lang="tr-TR" sz="1600" b="1" dirty="0" smtClean="0">
                          <a:effectLst/>
                          <a:latin typeface="Times New Roman"/>
                          <a:ea typeface="Times New Roman"/>
                          <a:cs typeface="Times New Roman"/>
                        </a:rPr>
                        <a:t> </a:t>
                      </a:r>
                      <a:endParaRPr lang="tr-TR" sz="1600" dirty="0" smtClean="0">
                        <a:effectLst/>
                        <a:latin typeface="Calibri"/>
                        <a:ea typeface="Calibri"/>
                        <a:cs typeface="Times New Roman"/>
                      </a:endParaRPr>
                    </a:p>
                    <a:p>
                      <a:pPr>
                        <a:lnSpc>
                          <a:spcPct val="115000"/>
                        </a:lnSpc>
                        <a:spcAft>
                          <a:spcPts val="0"/>
                        </a:spcAft>
                      </a:pPr>
                      <a:r>
                        <a:rPr lang="tr-TR" sz="1600" b="1" dirty="0" smtClean="0">
                          <a:effectLst/>
                          <a:latin typeface="Times New Roman"/>
                          <a:ea typeface="Times New Roman"/>
                          <a:cs typeface="Times New Roman"/>
                        </a:rPr>
                        <a:t>Ek Ders Toplamı</a:t>
                      </a:r>
                      <a:endParaRPr lang="tr-TR" sz="1600" dirty="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4000"/>
                      </a:schemeClr>
                    </a:solidFill>
                  </a:tcPr>
                </a:tc>
                <a:tc>
                  <a:txBody>
                    <a:bodyPr/>
                    <a:lstStyle/>
                    <a:p>
                      <a:pPr>
                        <a:lnSpc>
                          <a:spcPct val="115000"/>
                        </a:lnSpc>
                        <a:spcAft>
                          <a:spcPts val="0"/>
                        </a:spcAft>
                      </a:pPr>
                      <a:r>
                        <a:rPr lang="tr-TR" sz="1600" b="1" dirty="0">
                          <a:effectLst/>
                          <a:latin typeface="Times New Roman"/>
                          <a:ea typeface="Times New Roman"/>
                          <a:cs typeface="Times New Roman"/>
                        </a:rPr>
                        <a:t>Genel </a:t>
                      </a:r>
                      <a:endParaRPr lang="tr-TR" sz="1600" dirty="0">
                        <a:effectLst/>
                        <a:latin typeface="Calibri"/>
                        <a:ea typeface="Calibri"/>
                        <a:cs typeface="Times New Roman"/>
                      </a:endParaRPr>
                    </a:p>
                    <a:p>
                      <a:pPr>
                        <a:lnSpc>
                          <a:spcPct val="115000"/>
                        </a:lnSpc>
                        <a:spcAft>
                          <a:spcPts val="0"/>
                        </a:spcAft>
                      </a:pPr>
                      <a:r>
                        <a:rPr lang="tr-TR" sz="1600" b="1" dirty="0">
                          <a:effectLst/>
                          <a:latin typeface="Times New Roman"/>
                          <a:ea typeface="Times New Roman"/>
                          <a:cs typeface="Times New Roman"/>
                        </a:rPr>
                        <a:t>Toplam</a:t>
                      </a:r>
                      <a:endParaRPr lang="tr-TR" sz="1600" dirty="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47032">
                <a:tc>
                  <a:txBody>
                    <a:bodyPr/>
                    <a:lstStyle/>
                    <a:p>
                      <a:pPr>
                        <a:lnSpc>
                          <a:spcPct val="115000"/>
                        </a:lnSpc>
                        <a:spcAft>
                          <a:spcPts val="0"/>
                        </a:spcAft>
                      </a:pPr>
                      <a:r>
                        <a:rPr lang="tr-TR" sz="1800" b="1" dirty="0">
                          <a:effectLst/>
                          <a:latin typeface="Times New Roman"/>
                          <a:ea typeface="Times New Roman"/>
                          <a:cs typeface="Times New Roman"/>
                        </a:rPr>
                        <a:t>Prof.</a:t>
                      </a:r>
                      <a:endParaRPr lang="tr-TR" sz="1800" dirty="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tr-TR" sz="1800" b="1" dirty="0">
                          <a:solidFill>
                            <a:srgbClr val="FF0000"/>
                          </a:solidFill>
                          <a:effectLst/>
                          <a:latin typeface="Times New Roman"/>
                          <a:ea typeface="Times New Roman"/>
                          <a:cs typeface="Times New Roman"/>
                        </a:rPr>
                        <a:t>10</a:t>
                      </a:r>
                      <a:endParaRPr lang="tr-TR" sz="1800" dirty="0">
                        <a:solidFill>
                          <a:srgbClr val="FF0000"/>
                        </a:solidFill>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nSpc>
                          <a:spcPct val="115000"/>
                        </a:lnSpc>
                        <a:spcAft>
                          <a:spcPts val="0"/>
                        </a:spcAft>
                      </a:pPr>
                      <a:r>
                        <a:rPr lang="tr-TR" sz="1800" b="1" dirty="0" smtClean="0">
                          <a:solidFill>
                            <a:srgbClr val="FFFF00"/>
                          </a:solidFill>
                          <a:effectLst/>
                          <a:latin typeface="Times New Roman"/>
                          <a:ea typeface="Times New Roman"/>
                          <a:cs typeface="Times New Roman"/>
                        </a:rPr>
                        <a:t>20</a:t>
                      </a:r>
                      <a:endParaRPr lang="tr-TR" sz="1800" dirty="0">
                        <a:solidFill>
                          <a:srgbClr val="FFFF00"/>
                        </a:solidFill>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tr-TR" sz="1600" b="1" dirty="0">
                          <a:effectLst/>
                          <a:latin typeface="Times New Roman"/>
                          <a:ea typeface="Times New Roman"/>
                          <a:cs typeface="Times New Roman"/>
                        </a:rPr>
                        <a:t>10</a:t>
                      </a:r>
                      <a:endParaRPr lang="tr-TR" sz="1600" dirty="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nSpc>
                          <a:spcPct val="115000"/>
                        </a:lnSpc>
                        <a:spcAft>
                          <a:spcPts val="0"/>
                        </a:spcAft>
                      </a:pPr>
                      <a:r>
                        <a:rPr lang="tr-TR" sz="1600" b="1" dirty="0">
                          <a:effectLst/>
                          <a:latin typeface="Times New Roman"/>
                          <a:ea typeface="Times New Roman"/>
                          <a:cs typeface="Times New Roman"/>
                        </a:rPr>
                        <a:t>30</a:t>
                      </a:r>
                      <a:endParaRPr lang="tr-TR" sz="1600" dirty="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lnSpc>
                          <a:spcPct val="115000"/>
                        </a:lnSpc>
                        <a:spcAft>
                          <a:spcPts val="0"/>
                        </a:spcAft>
                      </a:pPr>
                      <a:r>
                        <a:rPr lang="tr-TR" sz="1600" b="1">
                          <a:effectLst/>
                          <a:latin typeface="Times New Roman"/>
                          <a:ea typeface="Times New Roman"/>
                          <a:cs typeface="Times New Roman"/>
                        </a:rPr>
                        <a:t>40</a:t>
                      </a:r>
                      <a:endParaRPr lang="tr-TR" sz="160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347032">
                <a:tc>
                  <a:txBody>
                    <a:bodyPr/>
                    <a:lstStyle/>
                    <a:p>
                      <a:pPr>
                        <a:lnSpc>
                          <a:spcPct val="115000"/>
                        </a:lnSpc>
                        <a:spcAft>
                          <a:spcPts val="0"/>
                        </a:spcAft>
                      </a:pPr>
                      <a:r>
                        <a:rPr lang="tr-TR" sz="1800" b="1">
                          <a:effectLst/>
                          <a:latin typeface="Times New Roman"/>
                          <a:ea typeface="Times New Roman"/>
                          <a:cs typeface="Times New Roman"/>
                        </a:rPr>
                        <a:t>Doç.</a:t>
                      </a:r>
                      <a:endParaRPr lang="tr-TR" sz="180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tr-TR" sz="1800" b="1" dirty="0">
                          <a:solidFill>
                            <a:srgbClr val="FF0000"/>
                          </a:solidFill>
                          <a:effectLst/>
                          <a:latin typeface="Times New Roman"/>
                          <a:ea typeface="Times New Roman"/>
                          <a:cs typeface="Times New Roman"/>
                        </a:rPr>
                        <a:t>10</a:t>
                      </a:r>
                      <a:endParaRPr lang="tr-TR" sz="1800" dirty="0">
                        <a:solidFill>
                          <a:srgbClr val="FF0000"/>
                        </a:solidFill>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nSpc>
                          <a:spcPct val="115000"/>
                        </a:lnSpc>
                        <a:spcAft>
                          <a:spcPts val="0"/>
                        </a:spcAft>
                      </a:pPr>
                      <a:r>
                        <a:rPr lang="tr-TR" sz="1800" b="1" dirty="0" smtClean="0">
                          <a:solidFill>
                            <a:srgbClr val="FFFF00"/>
                          </a:solidFill>
                          <a:effectLst/>
                          <a:latin typeface="Times New Roman"/>
                          <a:ea typeface="Times New Roman"/>
                          <a:cs typeface="Times New Roman"/>
                        </a:rPr>
                        <a:t>20</a:t>
                      </a:r>
                      <a:endParaRPr lang="tr-TR" sz="1800" dirty="0">
                        <a:solidFill>
                          <a:srgbClr val="FFFF00"/>
                        </a:solidFill>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tr-TR" sz="1600" b="1" dirty="0">
                          <a:effectLst/>
                          <a:latin typeface="Times New Roman"/>
                          <a:ea typeface="Times New Roman"/>
                          <a:cs typeface="Times New Roman"/>
                        </a:rPr>
                        <a:t>10</a:t>
                      </a:r>
                      <a:endParaRPr lang="tr-TR" sz="1600" dirty="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nSpc>
                          <a:spcPct val="115000"/>
                        </a:lnSpc>
                        <a:spcAft>
                          <a:spcPts val="0"/>
                        </a:spcAft>
                      </a:pPr>
                      <a:r>
                        <a:rPr lang="tr-TR" sz="1600" b="1" dirty="0">
                          <a:effectLst/>
                          <a:latin typeface="Times New Roman"/>
                          <a:ea typeface="Times New Roman"/>
                          <a:cs typeface="Times New Roman"/>
                        </a:rPr>
                        <a:t>30</a:t>
                      </a:r>
                      <a:endParaRPr lang="tr-TR" sz="1600" dirty="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tr-TR" sz="1600" b="1" dirty="0">
                          <a:effectLst/>
                          <a:latin typeface="Times New Roman"/>
                          <a:ea typeface="Times New Roman"/>
                          <a:cs typeface="Times New Roman"/>
                        </a:rPr>
                        <a:t>40</a:t>
                      </a:r>
                      <a:endParaRPr lang="tr-TR" sz="1600" dirty="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347032">
                <a:tc>
                  <a:txBody>
                    <a:bodyPr/>
                    <a:lstStyle/>
                    <a:p>
                      <a:pPr>
                        <a:lnSpc>
                          <a:spcPct val="115000"/>
                        </a:lnSpc>
                        <a:spcAft>
                          <a:spcPts val="0"/>
                        </a:spcAft>
                      </a:pPr>
                      <a:r>
                        <a:rPr lang="tr-TR" sz="1800" b="1" dirty="0" err="1" smtClean="0">
                          <a:effectLst/>
                          <a:latin typeface="Times New Roman"/>
                          <a:ea typeface="Times New Roman"/>
                          <a:cs typeface="Times New Roman"/>
                        </a:rPr>
                        <a:t>Dr.Öğr.Üy</a:t>
                      </a:r>
                      <a:endParaRPr lang="tr-TR" sz="1800" dirty="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tr-TR" sz="1800" b="1" dirty="0">
                          <a:solidFill>
                            <a:srgbClr val="FF0000"/>
                          </a:solidFill>
                          <a:effectLst/>
                          <a:latin typeface="Times New Roman"/>
                          <a:ea typeface="Times New Roman"/>
                          <a:cs typeface="Times New Roman"/>
                        </a:rPr>
                        <a:t>10</a:t>
                      </a:r>
                      <a:endParaRPr lang="tr-TR" sz="1800" dirty="0">
                        <a:solidFill>
                          <a:srgbClr val="FF0000"/>
                        </a:solidFill>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nSpc>
                          <a:spcPct val="115000"/>
                        </a:lnSpc>
                        <a:spcAft>
                          <a:spcPts val="0"/>
                        </a:spcAft>
                      </a:pPr>
                      <a:r>
                        <a:rPr lang="tr-TR" sz="1800" b="1" dirty="0" smtClean="0">
                          <a:solidFill>
                            <a:srgbClr val="FFFF00"/>
                          </a:solidFill>
                          <a:effectLst/>
                          <a:latin typeface="Times New Roman"/>
                          <a:ea typeface="Times New Roman"/>
                          <a:cs typeface="Times New Roman"/>
                        </a:rPr>
                        <a:t>20</a:t>
                      </a:r>
                      <a:endParaRPr lang="tr-TR" sz="1800" dirty="0">
                        <a:solidFill>
                          <a:srgbClr val="FFFF00"/>
                        </a:solidFill>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tr-TR" sz="1600" b="1" dirty="0">
                          <a:effectLst/>
                          <a:latin typeface="Times New Roman"/>
                          <a:ea typeface="Times New Roman"/>
                          <a:cs typeface="Times New Roman"/>
                        </a:rPr>
                        <a:t>10</a:t>
                      </a:r>
                      <a:endParaRPr lang="tr-TR" sz="1600" dirty="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nSpc>
                          <a:spcPct val="115000"/>
                        </a:lnSpc>
                        <a:spcAft>
                          <a:spcPts val="0"/>
                        </a:spcAft>
                      </a:pPr>
                      <a:r>
                        <a:rPr lang="tr-TR" sz="1600" b="1" dirty="0">
                          <a:effectLst/>
                          <a:latin typeface="Times New Roman"/>
                          <a:ea typeface="Times New Roman"/>
                          <a:cs typeface="Times New Roman"/>
                        </a:rPr>
                        <a:t>30</a:t>
                      </a:r>
                      <a:endParaRPr lang="tr-TR" sz="1600" dirty="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tr-TR" sz="1600" b="1" dirty="0">
                          <a:effectLst/>
                          <a:latin typeface="Times New Roman"/>
                          <a:ea typeface="Times New Roman"/>
                          <a:cs typeface="Times New Roman"/>
                        </a:rPr>
                        <a:t>40</a:t>
                      </a:r>
                      <a:endParaRPr lang="tr-TR" sz="1600" dirty="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5"/>
                  </a:ext>
                </a:extLst>
              </a:tr>
              <a:tr h="329978">
                <a:tc>
                  <a:txBody>
                    <a:bodyPr/>
                    <a:lstStyle/>
                    <a:p>
                      <a:pPr>
                        <a:lnSpc>
                          <a:spcPct val="115000"/>
                        </a:lnSpc>
                        <a:spcAft>
                          <a:spcPts val="0"/>
                        </a:spcAft>
                      </a:pPr>
                      <a:r>
                        <a:rPr lang="tr-TR" sz="1600" b="1">
                          <a:effectLst/>
                          <a:latin typeface="Times New Roman"/>
                          <a:ea typeface="Times New Roman"/>
                          <a:cs typeface="Times New Roman"/>
                        </a:rPr>
                        <a:t>Öğr.Gör.</a:t>
                      </a:r>
                      <a:endParaRPr lang="tr-TR" sz="160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tr-TR" sz="1600" b="1" dirty="0">
                          <a:solidFill>
                            <a:srgbClr val="FF0000"/>
                          </a:solidFill>
                          <a:effectLst/>
                          <a:latin typeface="Times New Roman"/>
                          <a:ea typeface="Times New Roman"/>
                          <a:cs typeface="Times New Roman"/>
                        </a:rPr>
                        <a:t>12</a:t>
                      </a:r>
                      <a:endParaRPr lang="tr-TR" sz="1600" dirty="0">
                        <a:solidFill>
                          <a:srgbClr val="FF0000"/>
                        </a:solidFill>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nSpc>
                          <a:spcPct val="115000"/>
                        </a:lnSpc>
                        <a:spcAft>
                          <a:spcPts val="0"/>
                        </a:spcAft>
                      </a:pPr>
                      <a:r>
                        <a:rPr lang="tr-TR" sz="1600" b="1" dirty="0" smtClean="0">
                          <a:solidFill>
                            <a:srgbClr val="FFFF00"/>
                          </a:solidFill>
                          <a:effectLst/>
                          <a:latin typeface="Times New Roman"/>
                          <a:ea typeface="Times New Roman"/>
                          <a:cs typeface="Times New Roman"/>
                        </a:rPr>
                        <a:t>20</a:t>
                      </a:r>
                      <a:endParaRPr lang="tr-TR" sz="1600" dirty="0">
                        <a:solidFill>
                          <a:srgbClr val="FFFF00"/>
                        </a:solidFill>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tr-TR" sz="1600" b="1" dirty="0">
                          <a:effectLst/>
                          <a:latin typeface="Times New Roman"/>
                          <a:ea typeface="Times New Roman"/>
                          <a:cs typeface="Times New Roman"/>
                        </a:rPr>
                        <a:t>10</a:t>
                      </a:r>
                      <a:endParaRPr lang="tr-TR" sz="1600" dirty="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nSpc>
                          <a:spcPct val="115000"/>
                        </a:lnSpc>
                        <a:spcAft>
                          <a:spcPts val="0"/>
                        </a:spcAft>
                      </a:pPr>
                      <a:r>
                        <a:rPr lang="tr-TR" sz="1600" b="1">
                          <a:effectLst/>
                          <a:latin typeface="Times New Roman"/>
                          <a:ea typeface="Times New Roman"/>
                          <a:cs typeface="Times New Roman"/>
                        </a:rPr>
                        <a:t>30</a:t>
                      </a:r>
                      <a:endParaRPr lang="tr-TR" sz="160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tr-TR" sz="1600" b="1" dirty="0">
                          <a:effectLst/>
                          <a:latin typeface="Times New Roman"/>
                          <a:ea typeface="Times New Roman"/>
                          <a:cs typeface="Times New Roman"/>
                        </a:rPr>
                        <a:t>42</a:t>
                      </a:r>
                      <a:endParaRPr lang="tr-TR" sz="1600" dirty="0">
                        <a:effectLst/>
                        <a:latin typeface="Calibri"/>
                        <a:ea typeface="Calibri"/>
                        <a:cs typeface="Times New Roman"/>
                      </a:endParaRPr>
                    </a:p>
                  </a:txBody>
                  <a:tcPr marL="10795" marR="10795" marT="107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6"/>
                  </a:ext>
                </a:extLst>
              </a:tr>
              <a:tr h="337823">
                <a:tc>
                  <a:txBody>
                    <a:bodyPr/>
                    <a:lstStyle/>
                    <a:p>
                      <a:pPr>
                        <a:lnSpc>
                          <a:spcPct val="115000"/>
                        </a:lnSpc>
                        <a:spcAft>
                          <a:spcPts val="0"/>
                        </a:spcAft>
                      </a:pPr>
                      <a:r>
                        <a:rPr lang="tr-TR" sz="1600" b="1" dirty="0" err="1" smtClean="0">
                          <a:effectLst/>
                          <a:latin typeface="Times New Roman"/>
                          <a:ea typeface="Times New Roman"/>
                          <a:cs typeface="Times New Roman"/>
                        </a:rPr>
                        <a:t>Arş.Gör.Dr</a:t>
                      </a:r>
                      <a:endParaRPr lang="tr-TR" sz="1600" dirty="0">
                        <a:effectLst/>
                        <a:latin typeface="Calibri"/>
                        <a:ea typeface="Calibri"/>
                        <a:cs typeface="Times New Roman"/>
                      </a:endParaRPr>
                    </a:p>
                  </a:txBody>
                  <a:tcPr marL="10795" marR="10795"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tr-TR" sz="1600" b="1" dirty="0">
                          <a:solidFill>
                            <a:srgbClr val="FF0000"/>
                          </a:solidFill>
                          <a:effectLst/>
                          <a:latin typeface="Times New Roman"/>
                          <a:ea typeface="Times New Roman"/>
                          <a:cs typeface="Times New Roman"/>
                        </a:rPr>
                        <a:t>12</a:t>
                      </a:r>
                      <a:endParaRPr lang="tr-TR" sz="1600" dirty="0">
                        <a:solidFill>
                          <a:srgbClr val="FF0000"/>
                        </a:solidFill>
                        <a:effectLst/>
                        <a:latin typeface="Calibri"/>
                        <a:ea typeface="Calibri"/>
                        <a:cs typeface="Times New Roman"/>
                      </a:endParaRPr>
                    </a:p>
                  </a:txBody>
                  <a:tcPr marL="10795" marR="10795"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nSpc>
                          <a:spcPct val="115000"/>
                        </a:lnSpc>
                        <a:spcAft>
                          <a:spcPts val="0"/>
                        </a:spcAft>
                      </a:pPr>
                      <a:r>
                        <a:rPr lang="tr-TR" sz="1600" b="1" dirty="0" smtClean="0">
                          <a:solidFill>
                            <a:srgbClr val="FFFF00"/>
                          </a:solidFill>
                          <a:effectLst/>
                          <a:latin typeface="Times New Roman"/>
                          <a:ea typeface="Times New Roman"/>
                          <a:cs typeface="Times New Roman"/>
                        </a:rPr>
                        <a:t>10</a:t>
                      </a:r>
                      <a:endParaRPr lang="tr-TR" sz="1600" dirty="0">
                        <a:solidFill>
                          <a:srgbClr val="FFFF00"/>
                        </a:solidFill>
                        <a:effectLst/>
                        <a:latin typeface="Calibri"/>
                        <a:ea typeface="Calibri"/>
                        <a:cs typeface="Times New Roman"/>
                      </a:endParaRPr>
                    </a:p>
                  </a:txBody>
                  <a:tcPr marL="10795" marR="10795"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tr-TR" sz="1600" b="1" dirty="0" smtClean="0">
                          <a:effectLst/>
                          <a:latin typeface="Times New Roman"/>
                          <a:ea typeface="Times New Roman"/>
                          <a:cs typeface="Times New Roman"/>
                        </a:rPr>
                        <a:t>10</a:t>
                      </a:r>
                      <a:endParaRPr lang="tr-TR" sz="1600" dirty="0">
                        <a:effectLst/>
                        <a:latin typeface="Calibri"/>
                        <a:ea typeface="Calibri"/>
                        <a:cs typeface="Times New Roman"/>
                      </a:endParaRPr>
                    </a:p>
                  </a:txBody>
                  <a:tcPr marL="10795" marR="10795"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nSpc>
                          <a:spcPct val="115000"/>
                        </a:lnSpc>
                        <a:spcAft>
                          <a:spcPts val="0"/>
                        </a:spcAft>
                      </a:pPr>
                      <a:r>
                        <a:rPr lang="tr-TR" sz="1600" b="1" dirty="0" smtClean="0">
                          <a:effectLst/>
                          <a:latin typeface="Times New Roman"/>
                          <a:ea typeface="Times New Roman"/>
                          <a:cs typeface="Times New Roman"/>
                        </a:rPr>
                        <a:t>10</a:t>
                      </a:r>
                      <a:endParaRPr lang="tr-TR" sz="1600" dirty="0">
                        <a:effectLst/>
                        <a:latin typeface="Calibri"/>
                        <a:ea typeface="Calibri"/>
                        <a:cs typeface="Times New Roman"/>
                      </a:endParaRPr>
                    </a:p>
                  </a:txBody>
                  <a:tcPr marL="10795" marR="10795"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tr-TR" sz="1600" b="1" dirty="0" smtClean="0">
                          <a:effectLst/>
                          <a:latin typeface="Times New Roman"/>
                          <a:ea typeface="Times New Roman"/>
                          <a:cs typeface="Times New Roman"/>
                        </a:rPr>
                        <a:t>22</a:t>
                      </a:r>
                      <a:endParaRPr lang="tr-TR" sz="1600" dirty="0">
                        <a:effectLst/>
                        <a:latin typeface="Calibri"/>
                        <a:ea typeface="Calibri"/>
                        <a:cs typeface="Times New Roman"/>
                      </a:endParaRPr>
                    </a:p>
                  </a:txBody>
                  <a:tcPr marL="10795" marR="10795"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04350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600" dirty="0">
                <a:solidFill>
                  <a:schemeClr val="accent4"/>
                </a:solidFill>
                <a:latin typeface="Constantia"/>
                <a:ea typeface="+mn-ea"/>
                <a:cs typeface="+mn-cs"/>
              </a:rPr>
              <a:t>Maliye Bakanlığı (BÜMKO) 03.06.1996 tarih ve 9540 sayılı görüş yazısı</a:t>
            </a:r>
            <a:endParaRPr lang="tr-TR" dirty="0">
              <a:solidFill>
                <a:schemeClr val="accent4"/>
              </a:solidFill>
            </a:endParaRPr>
          </a:p>
        </p:txBody>
      </p:sp>
      <p:sp>
        <p:nvSpPr>
          <p:cNvPr id="3" name="İçerik Yer Tutucusu 2"/>
          <p:cNvSpPr>
            <a:spLocks noGrp="1"/>
          </p:cNvSpPr>
          <p:nvPr>
            <p:ph idx="1"/>
          </p:nvPr>
        </p:nvSpPr>
        <p:spPr/>
        <p:txBody>
          <a:bodyPr/>
          <a:lstStyle/>
          <a:p>
            <a:endParaRPr lang="tr-TR" dirty="0"/>
          </a:p>
          <a:p>
            <a:pPr marL="0" indent="0">
              <a:buNone/>
            </a:pPr>
            <a:r>
              <a:rPr lang="tr-TR" dirty="0" smtClean="0"/>
              <a:t>Bir </a:t>
            </a:r>
            <a:r>
              <a:rPr lang="tr-TR" dirty="0"/>
              <a:t>önceki öğretim yılında başarısız olan öğrencilerin yarıyıl sonu sınavlarını yapan öğretim elemanına bu öğrenciler için sınav ücreti ödenmesi mümkün bulunmamaktadır” denilmektedir. </a:t>
            </a:r>
          </a:p>
          <a:p>
            <a:pPr marL="0" indent="0">
              <a:buNone/>
            </a:pPr>
            <a:endParaRPr lang="tr-TR" dirty="0"/>
          </a:p>
          <a:p>
            <a:endParaRPr lang="tr-TR" dirty="0"/>
          </a:p>
          <a:p>
            <a:endParaRPr lang="tr-TR" dirty="0"/>
          </a:p>
        </p:txBody>
      </p:sp>
    </p:spTree>
    <p:extLst>
      <p:ext uri="{BB962C8B-B14F-4D97-AF65-F5344CB8AC3E}">
        <p14:creationId xmlns:p14="http://schemas.microsoft.com/office/powerpoint/2010/main" val="736354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395536" y="1124744"/>
            <a:ext cx="8229600" cy="4389120"/>
          </a:xfrm>
        </p:spPr>
        <p:txBody>
          <a:bodyPr>
            <a:normAutofit/>
          </a:bodyPr>
          <a:lstStyle/>
          <a:p>
            <a:pPr marL="0" indent="0" algn="ctr">
              <a:buNone/>
            </a:pPr>
            <a:endParaRPr lang="tr-TR" sz="5400" dirty="0" smtClean="0">
              <a:solidFill>
                <a:schemeClr val="accent4"/>
              </a:solidFill>
            </a:endParaRPr>
          </a:p>
          <a:p>
            <a:pPr marL="0" indent="0" algn="ctr">
              <a:buNone/>
            </a:pPr>
            <a:r>
              <a:rPr lang="tr-TR" sz="5400" dirty="0" smtClean="0">
                <a:solidFill>
                  <a:schemeClr val="accent4"/>
                </a:solidFill>
              </a:rPr>
              <a:t>ÖĞRETİM ELEMANI GÖREVLENDİRMELERİ</a:t>
            </a:r>
          </a:p>
        </p:txBody>
      </p:sp>
    </p:spTree>
    <p:extLst>
      <p:ext uri="{BB962C8B-B14F-4D97-AF65-F5344CB8AC3E}">
        <p14:creationId xmlns:p14="http://schemas.microsoft.com/office/powerpoint/2010/main" val="12247629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u="sng" dirty="0">
                <a:solidFill>
                  <a:srgbClr val="10CF9B"/>
                </a:solidFill>
              </a:rPr>
              <a:t>2547 sayılı Yüksek Öğretim Kanunu </a:t>
            </a:r>
            <a:br>
              <a:rPr lang="tr-TR" sz="4000" u="sng" dirty="0">
                <a:solidFill>
                  <a:srgbClr val="10CF9B"/>
                </a:solidFill>
              </a:rPr>
            </a:br>
            <a:r>
              <a:rPr lang="tr-TR" sz="4000" dirty="0">
                <a:solidFill>
                  <a:srgbClr val="10CF9B"/>
                </a:solidFill>
              </a:rPr>
              <a:t>Madde 40/a</a:t>
            </a:r>
            <a:endParaRPr lang="tr-TR" sz="4000" dirty="0"/>
          </a:p>
        </p:txBody>
      </p:sp>
      <p:sp>
        <p:nvSpPr>
          <p:cNvPr id="3" name="İçerik Yer Tutucusu 2"/>
          <p:cNvSpPr>
            <a:spLocks noGrp="1"/>
          </p:cNvSpPr>
          <p:nvPr>
            <p:ph idx="1"/>
          </p:nvPr>
        </p:nvSpPr>
        <p:spPr/>
        <p:txBody>
          <a:bodyPr>
            <a:normAutofit lnSpcReduction="10000"/>
          </a:bodyPr>
          <a:lstStyle/>
          <a:p>
            <a:pPr lvl="0">
              <a:buClr>
                <a:srgbClr val="0BD0D9"/>
              </a:buClr>
            </a:pPr>
            <a:r>
              <a:rPr lang="tr-TR" dirty="0">
                <a:solidFill>
                  <a:prstClr val="white"/>
                </a:solidFill>
              </a:rPr>
              <a:t>Yükseköğretim kurumlarında görevli öğretim üyeleri ile öğretim görevlileri bağlı bulundukları fakülte veya yüksekokulda haftalık ders yükünü dolduramadıkları takdirde, kendi üniversitelerinin diğer birimlerinde veya o şehirdeki yükseköğretim kurumlarında ders yükünü doldurmak üzere rektör tarafından görevlendirilebilirler. Ders yükü içindeki çalışmalar karşılığında ek ders ücreti ödenmez. Haftalık ders yükünün üstünde başka bir yükseköğretim kurumunda görevlendirilen öğretim elemanlarına </a:t>
            </a:r>
            <a:r>
              <a:rPr lang="tr-TR" u="sng" dirty="0">
                <a:solidFill>
                  <a:srgbClr val="FFFF00"/>
                </a:solidFill>
              </a:rPr>
              <a:t>görev aldıkları kurum bütçesinden ek ders ücreti </a:t>
            </a:r>
            <a:r>
              <a:rPr lang="tr-TR" u="sng" dirty="0" smtClean="0">
                <a:solidFill>
                  <a:srgbClr val="FFFF00"/>
                </a:solidFill>
              </a:rPr>
              <a:t>ödenir.</a:t>
            </a:r>
            <a:endParaRPr lang="tr-TR" u="sng" dirty="0">
              <a:solidFill>
                <a:srgbClr val="FFFF00"/>
              </a:solidFill>
            </a:endParaRPr>
          </a:p>
          <a:p>
            <a:endParaRPr lang="tr-TR" dirty="0"/>
          </a:p>
        </p:txBody>
      </p:sp>
    </p:spTree>
    <p:extLst>
      <p:ext uri="{BB962C8B-B14F-4D97-AF65-F5344CB8AC3E}">
        <p14:creationId xmlns:p14="http://schemas.microsoft.com/office/powerpoint/2010/main" val="8143773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u="sng" dirty="0">
                <a:solidFill>
                  <a:schemeClr val="accent4"/>
                </a:solidFill>
              </a:rPr>
              <a:t>2547 sayılı Yüksek Öğretim Kanunu </a:t>
            </a:r>
            <a:br>
              <a:rPr lang="tr-TR" sz="4000" u="sng" dirty="0">
                <a:solidFill>
                  <a:schemeClr val="accent4"/>
                </a:solidFill>
              </a:rPr>
            </a:br>
            <a:r>
              <a:rPr lang="tr-TR" sz="4000" dirty="0">
                <a:solidFill>
                  <a:schemeClr val="accent4"/>
                </a:solidFill>
              </a:rPr>
              <a:t>Madde </a:t>
            </a:r>
            <a:r>
              <a:rPr lang="tr-TR" sz="4000" dirty="0" smtClean="0">
                <a:solidFill>
                  <a:schemeClr val="accent4"/>
                </a:solidFill>
              </a:rPr>
              <a:t>40/d</a:t>
            </a:r>
            <a:endParaRPr lang="tr-TR" sz="4000" dirty="0">
              <a:solidFill>
                <a:schemeClr val="accent4"/>
              </a:solidFill>
            </a:endParaRPr>
          </a:p>
        </p:txBody>
      </p:sp>
      <p:sp>
        <p:nvSpPr>
          <p:cNvPr id="3" name="İçerik Yer Tutucusu 2"/>
          <p:cNvSpPr>
            <a:spLocks noGrp="1"/>
          </p:cNvSpPr>
          <p:nvPr>
            <p:ph idx="1"/>
          </p:nvPr>
        </p:nvSpPr>
        <p:spPr/>
        <p:txBody>
          <a:bodyPr>
            <a:normAutofit/>
          </a:bodyPr>
          <a:lstStyle/>
          <a:p>
            <a:pPr lvl="0">
              <a:buClr>
                <a:srgbClr val="0BD0D9"/>
              </a:buClr>
            </a:pPr>
            <a:r>
              <a:rPr lang="tr-TR" sz="1600" dirty="0" smtClean="0">
                <a:solidFill>
                  <a:prstClr val="white"/>
                </a:solidFill>
              </a:rPr>
              <a:t>(Ek </a:t>
            </a:r>
            <a:r>
              <a:rPr lang="tr-TR" sz="1600" dirty="0">
                <a:solidFill>
                  <a:prstClr val="white"/>
                </a:solidFill>
              </a:rPr>
              <a:t>fıkra: 17/09/2004 - 5234 S.K./2.mad) </a:t>
            </a:r>
            <a:endParaRPr lang="tr-TR" sz="1600" dirty="0" smtClean="0">
              <a:solidFill>
                <a:prstClr val="white"/>
              </a:solidFill>
            </a:endParaRPr>
          </a:p>
          <a:p>
            <a:pPr marL="0" lvl="0" indent="0">
              <a:buClr>
                <a:srgbClr val="0BD0D9"/>
              </a:buClr>
              <a:buNone/>
            </a:pPr>
            <a:r>
              <a:rPr lang="tr-TR" sz="2800" dirty="0" smtClean="0">
                <a:solidFill>
                  <a:prstClr val="white"/>
                </a:solidFill>
              </a:rPr>
              <a:t>…….kendi </a:t>
            </a:r>
            <a:r>
              <a:rPr lang="tr-TR" sz="2800">
                <a:solidFill>
                  <a:prstClr val="white"/>
                </a:solidFill>
              </a:rPr>
              <a:t>üniversitelerinin </a:t>
            </a:r>
            <a:r>
              <a:rPr lang="tr-TR" sz="2800" smtClean="0">
                <a:solidFill>
                  <a:prstClr val="white"/>
                </a:solidFill>
              </a:rPr>
              <a:t>diğer </a:t>
            </a:r>
            <a:r>
              <a:rPr lang="tr-TR" sz="2800" dirty="0">
                <a:solidFill>
                  <a:prstClr val="white"/>
                </a:solidFill>
              </a:rPr>
              <a:t>birimlerinden veya aynı şehirdeki diğer yüksek öğretim kurumlarından görevlendirilebilecek </a:t>
            </a:r>
            <a:r>
              <a:rPr lang="tr-TR" sz="2800" u="sng" dirty="0">
                <a:solidFill>
                  <a:prstClr val="white"/>
                </a:solidFill>
              </a:rPr>
              <a:t>öğretim elemanı bulunmaması halinde, başka şehirlerdeki yüksek öğretim kurumlarından ders vermek üzere görevlendirilen öğretim elemanlarına </a:t>
            </a:r>
            <a:r>
              <a:rPr lang="tr-TR" sz="2800" u="sng" dirty="0">
                <a:solidFill>
                  <a:srgbClr val="FFFF00"/>
                </a:solidFill>
              </a:rPr>
              <a:t>6245 sayılı Harcırah Kanununa göre geçici görev yolluğu ve anılan fıkradaki esaslara göre iki katı ek ders ücreti ödenir</a:t>
            </a:r>
            <a:r>
              <a:rPr lang="tr-TR" sz="2800" dirty="0">
                <a:solidFill>
                  <a:prstClr val="white"/>
                </a:solidFill>
              </a:rPr>
              <a:t>.</a:t>
            </a:r>
          </a:p>
          <a:p>
            <a:endParaRPr lang="tr-TR" dirty="0"/>
          </a:p>
        </p:txBody>
      </p:sp>
    </p:spTree>
    <p:extLst>
      <p:ext uri="{BB962C8B-B14F-4D97-AF65-F5344CB8AC3E}">
        <p14:creationId xmlns:p14="http://schemas.microsoft.com/office/powerpoint/2010/main" val="1037853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u="sng" dirty="0">
                <a:solidFill>
                  <a:srgbClr val="10CF9B"/>
                </a:solidFill>
              </a:rPr>
              <a:t>2547 sayılı Yüksek Öğretim Kanunu </a:t>
            </a:r>
            <a:br>
              <a:rPr lang="tr-TR" sz="4000" u="sng" dirty="0">
                <a:solidFill>
                  <a:srgbClr val="10CF9B"/>
                </a:solidFill>
              </a:rPr>
            </a:br>
            <a:r>
              <a:rPr lang="tr-TR" sz="4000" dirty="0">
                <a:solidFill>
                  <a:srgbClr val="10CF9B"/>
                </a:solidFill>
              </a:rPr>
              <a:t>Madde </a:t>
            </a:r>
            <a:r>
              <a:rPr lang="tr-TR" sz="4000" dirty="0" smtClean="0">
                <a:solidFill>
                  <a:srgbClr val="10CF9B"/>
                </a:solidFill>
              </a:rPr>
              <a:t>31</a:t>
            </a:r>
            <a:endParaRPr lang="tr-TR" sz="4000" dirty="0"/>
          </a:p>
        </p:txBody>
      </p:sp>
      <p:sp>
        <p:nvSpPr>
          <p:cNvPr id="3" name="İçerik Yer Tutucusu 2"/>
          <p:cNvSpPr>
            <a:spLocks noGrp="1"/>
          </p:cNvSpPr>
          <p:nvPr>
            <p:ph idx="1"/>
          </p:nvPr>
        </p:nvSpPr>
        <p:spPr/>
        <p:txBody>
          <a:bodyPr>
            <a:normAutofit/>
          </a:bodyPr>
          <a:lstStyle/>
          <a:p>
            <a:r>
              <a:rPr lang="tr-TR" dirty="0" smtClean="0">
                <a:solidFill>
                  <a:srgbClr val="FFFF00"/>
                </a:solidFill>
              </a:rPr>
              <a:t>Öğretim </a:t>
            </a:r>
            <a:r>
              <a:rPr lang="tr-TR" dirty="0">
                <a:solidFill>
                  <a:srgbClr val="FFFF00"/>
                </a:solidFill>
              </a:rPr>
              <a:t>görevlileri</a:t>
            </a:r>
            <a:r>
              <a:rPr lang="tr-TR" dirty="0"/>
              <a:t>; üniversitelerde </a:t>
            </a:r>
            <a:r>
              <a:rPr lang="tr-TR" dirty="0" smtClean="0"/>
              <a:t> ve </a:t>
            </a:r>
            <a:r>
              <a:rPr lang="tr-TR" dirty="0"/>
              <a:t>bağlı birimlerinde bu Kanun uyarınca atanmış öğretim üyesi bulunmayan dersler veya herhangi bir dersin özel bilgi ve uzmanlık isteyen konularının eğitim - öğretim ve uygulamaları için, kendi uzmanlık alanlarındaki çalışma ve eserleri ile tanınmış kişiler, süreli veya </a:t>
            </a:r>
            <a:r>
              <a:rPr lang="tr-TR" u="sng" dirty="0">
                <a:solidFill>
                  <a:srgbClr val="FFFF00"/>
                </a:solidFill>
              </a:rPr>
              <a:t>ders saati ücreti</a:t>
            </a:r>
            <a:r>
              <a:rPr lang="tr-TR" dirty="0"/>
              <a:t> ile görevlendirilebilirler. Öğretim </a:t>
            </a:r>
            <a:r>
              <a:rPr lang="tr-TR" dirty="0" smtClean="0"/>
              <a:t>görevlileri………. ……..</a:t>
            </a:r>
            <a:r>
              <a:rPr lang="tr-TR" dirty="0" smtClean="0">
                <a:solidFill>
                  <a:srgbClr val="FFFF00"/>
                </a:solidFill>
              </a:rPr>
              <a:t>kadro </a:t>
            </a:r>
            <a:r>
              <a:rPr lang="tr-TR" dirty="0">
                <a:solidFill>
                  <a:srgbClr val="FFFF00"/>
                </a:solidFill>
              </a:rPr>
              <a:t>şartı aranmaksızın ders saati ücreti veya sözleşmeli olarak istihdam edilebilirler. </a:t>
            </a:r>
          </a:p>
        </p:txBody>
      </p:sp>
    </p:spTree>
    <p:extLst>
      <p:ext uri="{BB962C8B-B14F-4D97-AF65-F5344CB8AC3E}">
        <p14:creationId xmlns:p14="http://schemas.microsoft.com/office/powerpoint/2010/main" val="20882006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620688"/>
            <a:ext cx="8229600" cy="4968552"/>
          </a:xfrm>
        </p:spPr>
        <p:txBody>
          <a:bodyPr>
            <a:normAutofit/>
          </a:bodyPr>
          <a:lstStyle/>
          <a:p>
            <a:endParaRPr lang="tr-TR" dirty="0"/>
          </a:p>
          <a:p>
            <a:r>
              <a:rPr lang="tr-TR" dirty="0" smtClean="0"/>
              <a:t>2547 </a:t>
            </a:r>
            <a:r>
              <a:rPr lang="tr-TR" dirty="0"/>
              <a:t>Sayılı Kanununun 31 inci maddesinde </a:t>
            </a:r>
            <a:r>
              <a:rPr lang="tr-TR" dirty="0" smtClean="0"/>
              <a:t>öğretim görevlilerinin 2 </a:t>
            </a:r>
            <a:r>
              <a:rPr lang="tr-TR" dirty="0"/>
              <a:t>şekilde istihdam edilebileceği </a:t>
            </a:r>
            <a:r>
              <a:rPr lang="tr-TR" dirty="0" smtClean="0"/>
              <a:t>öngörülmektedir</a:t>
            </a:r>
            <a:r>
              <a:rPr lang="tr-TR" dirty="0"/>
              <a:t>. </a:t>
            </a:r>
            <a:endParaRPr lang="tr-TR" dirty="0" smtClean="0"/>
          </a:p>
          <a:p>
            <a:pPr marL="0" indent="0">
              <a:buNone/>
            </a:pPr>
            <a:endParaRPr lang="tr-TR" dirty="0"/>
          </a:p>
          <a:p>
            <a:pPr marL="0" indent="0">
              <a:buNone/>
            </a:pPr>
            <a:r>
              <a:rPr lang="tr-TR" dirty="0" smtClean="0"/>
              <a:t>Bunlar;</a:t>
            </a:r>
            <a:endParaRPr lang="tr-TR" dirty="0"/>
          </a:p>
          <a:p>
            <a:pPr marL="0" indent="0">
              <a:buNone/>
            </a:pPr>
            <a:r>
              <a:rPr lang="tr-TR" dirty="0" smtClean="0"/>
              <a:t>1-Kadro </a:t>
            </a:r>
            <a:r>
              <a:rPr lang="tr-TR" dirty="0"/>
              <a:t>şartı aranmaksızın ders saati ücreti ile </a:t>
            </a:r>
            <a:r>
              <a:rPr lang="tr-TR" dirty="0" smtClean="0"/>
              <a:t>istihdam </a:t>
            </a:r>
            <a:r>
              <a:rPr lang="tr-TR" dirty="0"/>
              <a:t>(</a:t>
            </a:r>
            <a:r>
              <a:rPr lang="tr-TR" dirty="0" err="1"/>
              <a:t>ekders</a:t>
            </a:r>
            <a:r>
              <a:rPr lang="tr-TR" dirty="0"/>
              <a:t> ve sınav ücreti alırlar)</a:t>
            </a:r>
          </a:p>
          <a:p>
            <a:pPr marL="0" indent="0">
              <a:buNone/>
            </a:pPr>
            <a:r>
              <a:rPr lang="tr-TR" dirty="0" smtClean="0"/>
              <a:t>2-Sözleşmeli </a:t>
            </a:r>
            <a:r>
              <a:rPr lang="tr-TR" dirty="0"/>
              <a:t>olarak </a:t>
            </a:r>
            <a:r>
              <a:rPr lang="tr-TR" dirty="0" smtClean="0"/>
              <a:t>istihdamdır</a:t>
            </a:r>
            <a:r>
              <a:rPr lang="tr-TR" dirty="0"/>
              <a:t>. (Emekli </a:t>
            </a:r>
            <a:r>
              <a:rPr lang="tr-TR" dirty="0" err="1"/>
              <a:t>Öğr</a:t>
            </a:r>
            <a:r>
              <a:rPr lang="tr-TR" dirty="0"/>
              <a:t>. </a:t>
            </a:r>
            <a:r>
              <a:rPr lang="tr-TR" dirty="0" err="1"/>
              <a:t>Elm</a:t>
            </a:r>
            <a:r>
              <a:rPr lang="tr-TR" dirty="0"/>
              <a:t>. </a:t>
            </a:r>
            <a:r>
              <a:rPr lang="tr-TR" dirty="0" smtClean="0"/>
              <a:t>ve </a:t>
            </a:r>
            <a:r>
              <a:rPr lang="tr-TR" dirty="0"/>
              <a:t>Yabancı Uyruklu Öğretim Elemanı istihdamı) (</a:t>
            </a:r>
            <a:r>
              <a:rPr lang="tr-TR" dirty="0" err="1"/>
              <a:t>ekders</a:t>
            </a:r>
            <a:r>
              <a:rPr lang="tr-TR" dirty="0"/>
              <a:t> ve sınav ücreti alamazlar)</a:t>
            </a:r>
          </a:p>
          <a:p>
            <a:endParaRPr lang="tr-TR" dirty="0"/>
          </a:p>
        </p:txBody>
      </p:sp>
    </p:spTree>
    <p:extLst>
      <p:ext uri="{BB962C8B-B14F-4D97-AF65-F5344CB8AC3E}">
        <p14:creationId xmlns:p14="http://schemas.microsoft.com/office/powerpoint/2010/main" val="23143348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24744"/>
            <a:ext cx="8229600" cy="4320480"/>
          </a:xfrm>
        </p:spPr>
        <p:txBody>
          <a:bodyPr/>
          <a:lstStyle/>
          <a:p>
            <a:pPr lvl="0" indent="0" algn="just">
              <a:lnSpc>
                <a:spcPct val="115000"/>
              </a:lnSpc>
              <a:buClr>
                <a:srgbClr val="0BD0D9"/>
              </a:buClr>
              <a:buNone/>
            </a:pPr>
            <a:r>
              <a:rPr lang="tr-TR" sz="2800" b="1" dirty="0">
                <a:solidFill>
                  <a:prstClr val="white"/>
                </a:solidFill>
                <a:latin typeface="Times New Roman"/>
                <a:ea typeface="Times New Roman"/>
                <a:cs typeface="Times New Roman"/>
              </a:rPr>
              <a:t>	</a:t>
            </a:r>
            <a:r>
              <a:rPr lang="tr-TR" sz="2800" dirty="0" smtClean="0">
                <a:solidFill>
                  <a:prstClr val="white"/>
                </a:solidFill>
                <a:latin typeface="Times New Roman"/>
                <a:ea typeface="Times New Roman"/>
                <a:cs typeface="Times New Roman"/>
              </a:rPr>
              <a:t>2547 </a:t>
            </a:r>
            <a:r>
              <a:rPr lang="tr-TR" sz="2800" dirty="0">
                <a:solidFill>
                  <a:prstClr val="white"/>
                </a:solidFill>
                <a:latin typeface="Times New Roman"/>
                <a:ea typeface="Times New Roman"/>
                <a:cs typeface="Times New Roman"/>
              </a:rPr>
              <a:t>sayılı Yükseköğretim Kanununun </a:t>
            </a:r>
            <a:r>
              <a:rPr lang="tr-TR" sz="2800" dirty="0">
                <a:solidFill>
                  <a:srgbClr val="FFFF00"/>
                </a:solidFill>
                <a:latin typeface="Times New Roman"/>
                <a:ea typeface="Times New Roman"/>
                <a:cs typeface="Times New Roman"/>
              </a:rPr>
              <a:t>31 inci maddesi uyarınca </a:t>
            </a:r>
            <a:r>
              <a:rPr lang="tr-TR" sz="2800" dirty="0">
                <a:solidFill>
                  <a:prstClr val="white"/>
                </a:solidFill>
                <a:latin typeface="Times New Roman"/>
                <a:ea typeface="Times New Roman"/>
                <a:cs typeface="Times New Roman"/>
              </a:rPr>
              <a:t>ders saati ücreti karşılığında </a:t>
            </a:r>
            <a:r>
              <a:rPr lang="tr-TR" sz="2800" u="sng" dirty="0">
                <a:solidFill>
                  <a:prstClr val="white"/>
                </a:solidFill>
                <a:latin typeface="Times New Roman"/>
                <a:ea typeface="Times New Roman"/>
                <a:cs typeface="Times New Roman"/>
              </a:rPr>
              <a:t>öğretim görevlisi olarak</a:t>
            </a:r>
            <a:r>
              <a:rPr lang="tr-TR" sz="2800" dirty="0">
                <a:solidFill>
                  <a:prstClr val="white"/>
                </a:solidFill>
                <a:latin typeface="Times New Roman"/>
                <a:ea typeface="Times New Roman"/>
                <a:cs typeface="Times New Roman"/>
              </a:rPr>
              <a:t> görevlendirilenler için </a:t>
            </a:r>
            <a:r>
              <a:rPr lang="tr-TR" sz="2800" u="sng" dirty="0">
                <a:solidFill>
                  <a:srgbClr val="FFFF00"/>
                </a:solidFill>
                <a:latin typeface="Times New Roman"/>
                <a:ea typeface="Times New Roman"/>
                <a:cs typeface="Times New Roman"/>
              </a:rPr>
              <a:t>haftalık ders yükü zorunluluğu </a:t>
            </a:r>
            <a:r>
              <a:rPr lang="tr-TR" sz="2800" u="sng" dirty="0" smtClean="0">
                <a:solidFill>
                  <a:srgbClr val="FFFF00"/>
                </a:solidFill>
                <a:latin typeface="Times New Roman"/>
                <a:ea typeface="Times New Roman"/>
                <a:cs typeface="Times New Roman"/>
              </a:rPr>
              <a:t>aranmaz, 32 saate kadar </a:t>
            </a:r>
            <a:r>
              <a:rPr lang="tr-TR" sz="2800" u="sng" dirty="0" err="1" smtClean="0">
                <a:solidFill>
                  <a:srgbClr val="FFFF00"/>
                </a:solidFill>
                <a:latin typeface="Times New Roman"/>
                <a:ea typeface="Times New Roman"/>
                <a:cs typeface="Times New Roman"/>
              </a:rPr>
              <a:t>ekders</a:t>
            </a:r>
            <a:r>
              <a:rPr lang="tr-TR" sz="2800" u="sng" dirty="0" smtClean="0">
                <a:solidFill>
                  <a:srgbClr val="FFFF00"/>
                </a:solidFill>
                <a:latin typeface="Times New Roman"/>
                <a:ea typeface="Times New Roman"/>
                <a:cs typeface="Times New Roman"/>
              </a:rPr>
              <a:t> alabilirler (örgün öğretim).</a:t>
            </a:r>
            <a:endParaRPr lang="tr-TR" sz="2400" u="sng" dirty="0">
              <a:solidFill>
                <a:srgbClr val="FFFF00"/>
              </a:solidFill>
              <a:latin typeface="Calibri"/>
              <a:ea typeface="Calibri"/>
              <a:cs typeface="Times New Roman"/>
            </a:endParaRPr>
          </a:p>
          <a:p>
            <a:endParaRPr lang="tr-TR" dirty="0"/>
          </a:p>
        </p:txBody>
      </p:sp>
    </p:spTree>
    <p:extLst>
      <p:ext uri="{BB962C8B-B14F-4D97-AF65-F5344CB8AC3E}">
        <p14:creationId xmlns:p14="http://schemas.microsoft.com/office/powerpoint/2010/main" val="28450264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340768"/>
            <a:ext cx="8229600" cy="4983832"/>
          </a:xfrm>
        </p:spPr>
        <p:txBody>
          <a:bodyPr/>
          <a:lstStyle/>
          <a:p>
            <a:r>
              <a:rPr lang="tr-TR" dirty="0" smtClean="0"/>
              <a:t>31. madde </a:t>
            </a:r>
            <a:r>
              <a:rPr lang="tr-TR" dirty="0" err="1" smtClean="0"/>
              <a:t>öğr</a:t>
            </a:r>
            <a:r>
              <a:rPr lang="tr-TR" dirty="0" smtClean="0"/>
              <a:t>. gör. Emekli (prim kesilir, muhtasar gönderilir)</a:t>
            </a:r>
          </a:p>
          <a:p>
            <a:r>
              <a:rPr lang="tr-TR" dirty="0"/>
              <a:t>31. madde </a:t>
            </a:r>
            <a:r>
              <a:rPr lang="tr-TR" dirty="0" err="1"/>
              <a:t>öğr</a:t>
            </a:r>
            <a:r>
              <a:rPr lang="tr-TR" dirty="0"/>
              <a:t>. gör. </a:t>
            </a:r>
            <a:r>
              <a:rPr lang="tr-TR" dirty="0" smtClean="0"/>
              <a:t>SGK (prim </a:t>
            </a:r>
            <a:r>
              <a:rPr lang="tr-TR" dirty="0"/>
              <a:t>kesilir, muhtasar gönderilir)</a:t>
            </a:r>
          </a:p>
          <a:p>
            <a:r>
              <a:rPr lang="tr-TR" dirty="0"/>
              <a:t>31. madde </a:t>
            </a:r>
            <a:r>
              <a:rPr lang="tr-TR" dirty="0" err="1"/>
              <a:t>öğr</a:t>
            </a:r>
            <a:r>
              <a:rPr lang="tr-TR" dirty="0"/>
              <a:t>. gör. </a:t>
            </a:r>
            <a:r>
              <a:rPr lang="tr-TR" dirty="0" smtClean="0"/>
              <a:t>Kamu çalışanı (prim kesilmez, muhtasar gönderilmez)</a:t>
            </a:r>
            <a:endParaRPr lang="tr-TR" dirty="0"/>
          </a:p>
          <a:p>
            <a:endParaRPr lang="tr-TR" dirty="0" smtClean="0"/>
          </a:p>
          <a:p>
            <a:endParaRPr lang="tr-TR" dirty="0"/>
          </a:p>
        </p:txBody>
      </p:sp>
    </p:spTree>
    <p:extLst>
      <p:ext uri="{BB962C8B-B14F-4D97-AF65-F5344CB8AC3E}">
        <p14:creationId xmlns:p14="http://schemas.microsoft.com/office/powerpoint/2010/main" val="2377440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866" y="1844824"/>
            <a:ext cx="8965356" cy="2520280"/>
          </a:xfrm>
          <a:prstGeom prst="rect">
            <a:avLst/>
          </a:prstGeom>
          <a:solidFill>
            <a:schemeClr val="accent2">
              <a:lumMod val="40000"/>
              <a:lumOff val="60000"/>
            </a:schemeClr>
          </a:solidFill>
          <a:ln>
            <a:noFill/>
          </a:ln>
          <a:effectLst/>
        </p:spPr>
      </p:pic>
    </p:spTree>
    <p:extLst>
      <p:ext uri="{BB962C8B-B14F-4D97-AF65-F5344CB8AC3E}">
        <p14:creationId xmlns:p14="http://schemas.microsoft.com/office/powerpoint/2010/main" val="3425766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6712"/>
            <a:ext cx="7920372" cy="5280248"/>
          </a:xfrm>
          <a:prstGeom prst="rect">
            <a:avLst/>
          </a:prstGeom>
        </p:spPr>
      </p:pic>
    </p:spTree>
    <p:extLst>
      <p:ext uri="{BB962C8B-B14F-4D97-AF65-F5344CB8AC3E}">
        <p14:creationId xmlns:p14="http://schemas.microsoft.com/office/powerpoint/2010/main" val="24304821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lstStyle/>
          <a:p>
            <a:r>
              <a:rPr lang="tr-TR" sz="3200" u="sng" dirty="0">
                <a:solidFill>
                  <a:srgbClr val="10CF9B"/>
                </a:solidFill>
              </a:rPr>
              <a:t>2547 sayılı Yüksek Öğretim Kanunu </a:t>
            </a:r>
            <a:br>
              <a:rPr lang="tr-TR" sz="3200" u="sng" dirty="0">
                <a:solidFill>
                  <a:srgbClr val="10CF9B"/>
                </a:solidFill>
              </a:rPr>
            </a:br>
            <a:r>
              <a:rPr lang="tr-TR" sz="3200" dirty="0">
                <a:solidFill>
                  <a:srgbClr val="10CF9B"/>
                </a:solidFill>
              </a:rPr>
              <a:t>Madde :36/5</a:t>
            </a:r>
            <a:endParaRPr lang="tr-TR" dirty="0"/>
          </a:p>
        </p:txBody>
      </p:sp>
      <p:sp>
        <p:nvSpPr>
          <p:cNvPr id="11267" name="Rectangle 3"/>
          <p:cNvSpPr>
            <a:spLocks noGrp="1" noChangeArrowheads="1"/>
          </p:cNvSpPr>
          <p:nvPr>
            <p:ph idx="1"/>
          </p:nvPr>
        </p:nvSpPr>
        <p:spPr>
          <a:xfrm>
            <a:off x="467544" y="1484784"/>
            <a:ext cx="8229600" cy="4389120"/>
          </a:xfrm>
        </p:spPr>
        <p:txBody>
          <a:bodyPr>
            <a:normAutofit lnSpcReduction="10000"/>
          </a:bodyPr>
          <a:lstStyle/>
          <a:p>
            <a:pPr marL="0" indent="0" eaLnBrk="1" hangingPunct="1">
              <a:lnSpc>
                <a:spcPct val="80000"/>
              </a:lnSpc>
              <a:buNone/>
              <a:defRPr/>
            </a:pPr>
            <a:endParaRPr lang="tr-TR" sz="2400" b="1" dirty="0" smtClean="0">
              <a:latin typeface="Times New Roman" pitchFamily="18" charset="0"/>
            </a:endParaRPr>
          </a:p>
          <a:p>
            <a:pPr eaLnBrk="1" hangingPunct="1">
              <a:lnSpc>
                <a:spcPct val="80000"/>
              </a:lnSpc>
              <a:buFont typeface="Wingdings" pitchFamily="2" charset="2"/>
              <a:buNone/>
              <a:defRPr/>
            </a:pPr>
            <a:r>
              <a:rPr lang="tr-TR" sz="2400" b="1" dirty="0" smtClean="0">
                <a:solidFill>
                  <a:srgbClr val="FF3300"/>
                </a:solidFill>
                <a:latin typeface="Times New Roman" pitchFamily="18" charset="0"/>
              </a:rPr>
              <a:t>			</a:t>
            </a:r>
            <a:r>
              <a:rPr lang="tr-TR" sz="2400" b="1" dirty="0" smtClean="0">
                <a:solidFill>
                  <a:srgbClr val="FFFF00"/>
                </a:solidFill>
                <a:latin typeface="Times New Roman" pitchFamily="18" charset="0"/>
              </a:rPr>
              <a:t>YASAL DERS YÜKLERİ</a:t>
            </a:r>
          </a:p>
          <a:p>
            <a:pPr eaLnBrk="1" hangingPunct="1">
              <a:lnSpc>
                <a:spcPct val="80000"/>
              </a:lnSpc>
              <a:buFont typeface="Wingdings" pitchFamily="2" charset="2"/>
              <a:buNone/>
              <a:defRPr/>
            </a:pPr>
            <a:endParaRPr lang="tr-TR" sz="2400" dirty="0" smtClean="0">
              <a:solidFill>
                <a:srgbClr val="FF3300"/>
              </a:solidFill>
              <a:latin typeface="Times New Roman" pitchFamily="18" charset="0"/>
            </a:endParaRPr>
          </a:p>
          <a:p>
            <a:pPr eaLnBrk="1" hangingPunct="1">
              <a:lnSpc>
                <a:spcPct val="80000"/>
              </a:lnSpc>
              <a:defRPr/>
            </a:pPr>
            <a:r>
              <a:rPr lang="tr-TR" sz="2400" dirty="0" smtClean="0">
                <a:solidFill>
                  <a:srgbClr val="FFFF00"/>
                </a:solidFill>
                <a:latin typeface="Times New Roman" pitchFamily="18" charset="0"/>
              </a:rPr>
              <a:t>REKTÖR					:  0 SAAT</a:t>
            </a:r>
          </a:p>
          <a:p>
            <a:pPr eaLnBrk="1" hangingPunct="1">
              <a:lnSpc>
                <a:spcPct val="80000"/>
              </a:lnSpc>
              <a:defRPr/>
            </a:pPr>
            <a:r>
              <a:rPr lang="tr-TR" sz="2400" dirty="0" smtClean="0">
                <a:solidFill>
                  <a:srgbClr val="FFFF00"/>
                </a:solidFill>
                <a:latin typeface="Times New Roman" pitchFamily="18" charset="0"/>
              </a:rPr>
              <a:t>DEKAN					:  0 SAAT	</a:t>
            </a:r>
          </a:p>
          <a:p>
            <a:pPr eaLnBrk="1" hangingPunct="1">
              <a:lnSpc>
                <a:spcPct val="80000"/>
              </a:lnSpc>
              <a:defRPr/>
            </a:pPr>
            <a:r>
              <a:rPr lang="tr-TR" sz="2400" dirty="0" smtClean="0">
                <a:solidFill>
                  <a:srgbClr val="FFFF00"/>
                </a:solidFill>
                <a:latin typeface="Times New Roman" pitchFamily="18" charset="0"/>
              </a:rPr>
              <a:t>ENST. MD.					:  0 SAAT</a:t>
            </a:r>
          </a:p>
          <a:p>
            <a:pPr eaLnBrk="1" hangingPunct="1">
              <a:lnSpc>
                <a:spcPct val="80000"/>
              </a:lnSpc>
              <a:defRPr/>
            </a:pPr>
            <a:r>
              <a:rPr lang="tr-TR" sz="2400" dirty="0" smtClean="0">
                <a:solidFill>
                  <a:srgbClr val="FFFF00"/>
                </a:solidFill>
                <a:latin typeface="Times New Roman" pitchFamily="18" charset="0"/>
              </a:rPr>
              <a:t>YÜKSEK OKUL MD.			:  0 SAAT</a:t>
            </a:r>
          </a:p>
          <a:p>
            <a:pPr eaLnBrk="1" hangingPunct="1">
              <a:lnSpc>
                <a:spcPct val="80000"/>
              </a:lnSpc>
              <a:defRPr/>
            </a:pPr>
            <a:r>
              <a:rPr lang="tr-TR" sz="2400" dirty="0">
                <a:solidFill>
                  <a:srgbClr val="FFFF00"/>
                </a:solidFill>
                <a:latin typeface="Times New Roman" pitchFamily="18" charset="0"/>
              </a:rPr>
              <a:t>REKTÖR YRD.</a:t>
            </a:r>
            <a:r>
              <a:rPr lang="tr-TR" sz="2400" dirty="0" smtClean="0">
                <a:latin typeface="Times New Roman" pitchFamily="18" charset="0"/>
              </a:rPr>
              <a:t>				:  </a:t>
            </a:r>
            <a:r>
              <a:rPr lang="tr-TR" sz="2400" dirty="0">
                <a:solidFill>
                  <a:srgbClr val="FFFF00"/>
                </a:solidFill>
                <a:latin typeface="Times New Roman" pitchFamily="18" charset="0"/>
              </a:rPr>
              <a:t>0 SAAT</a:t>
            </a:r>
          </a:p>
          <a:p>
            <a:pPr>
              <a:lnSpc>
                <a:spcPct val="80000"/>
              </a:lnSpc>
              <a:defRPr/>
            </a:pPr>
            <a:r>
              <a:rPr lang="tr-TR" sz="2400" dirty="0">
                <a:latin typeface="Times New Roman" pitchFamily="18" charset="0"/>
              </a:rPr>
              <a:t>BAŞHEKİM                                </a:t>
            </a:r>
            <a:r>
              <a:rPr lang="tr-TR" sz="2400" dirty="0" smtClean="0">
                <a:latin typeface="Times New Roman" pitchFamily="18" charset="0"/>
              </a:rPr>
              <a:t>               </a:t>
            </a:r>
            <a:r>
              <a:rPr lang="tr-TR" sz="2400" dirty="0">
                <a:latin typeface="Times New Roman" pitchFamily="18" charset="0"/>
              </a:rPr>
              <a:t>:  5 </a:t>
            </a:r>
            <a:r>
              <a:rPr lang="tr-TR" sz="2400" dirty="0" smtClean="0">
                <a:latin typeface="Times New Roman" pitchFamily="18" charset="0"/>
              </a:rPr>
              <a:t>SAAT</a:t>
            </a:r>
          </a:p>
          <a:p>
            <a:pPr>
              <a:lnSpc>
                <a:spcPct val="80000"/>
              </a:lnSpc>
              <a:defRPr/>
            </a:pPr>
            <a:r>
              <a:rPr lang="tr-TR" sz="2400" dirty="0">
                <a:latin typeface="Times New Roman" pitchFamily="18" charset="0"/>
              </a:rPr>
              <a:t>DEKAN YRD.</a:t>
            </a:r>
            <a:r>
              <a:rPr lang="tr-TR" sz="2400" dirty="0" smtClean="0">
                <a:latin typeface="Times New Roman" pitchFamily="18" charset="0"/>
              </a:rPr>
              <a:t>				:  5 SAAT</a:t>
            </a:r>
          </a:p>
          <a:p>
            <a:pPr>
              <a:lnSpc>
                <a:spcPct val="90000"/>
              </a:lnSpc>
              <a:defRPr/>
            </a:pPr>
            <a:r>
              <a:rPr lang="tr-TR" sz="2400" dirty="0">
                <a:latin typeface="Times New Roman" pitchFamily="18" charset="0"/>
              </a:rPr>
              <a:t>BÖLÜM BAŞKANI			:  5 </a:t>
            </a:r>
            <a:r>
              <a:rPr lang="tr-TR" sz="2400" dirty="0" smtClean="0">
                <a:latin typeface="Times New Roman" pitchFamily="18" charset="0"/>
              </a:rPr>
              <a:t>SAAT</a:t>
            </a:r>
          </a:p>
          <a:p>
            <a:pPr>
              <a:lnSpc>
                <a:spcPct val="90000"/>
              </a:lnSpc>
              <a:defRPr/>
            </a:pPr>
            <a:r>
              <a:rPr lang="tr-TR" sz="2400" dirty="0" smtClean="0">
                <a:latin typeface="Times New Roman" pitchFamily="18" charset="0"/>
              </a:rPr>
              <a:t>MÜDÜR YRD.				:  5 SAAT</a:t>
            </a:r>
            <a:endParaRPr lang="tr-TR" sz="2400" dirty="0">
              <a:latin typeface="Times New Roman" pitchFamily="18" charset="0"/>
            </a:endParaRPr>
          </a:p>
          <a:p>
            <a:pPr marL="0" indent="0" eaLnBrk="1" hangingPunct="1">
              <a:lnSpc>
                <a:spcPct val="80000"/>
              </a:lnSpc>
              <a:buNone/>
              <a:defRPr/>
            </a:pPr>
            <a:r>
              <a:rPr lang="tr-TR" sz="2400" dirty="0" smtClean="0">
                <a:solidFill>
                  <a:srgbClr val="FFFF00"/>
                </a:solidFill>
                <a:latin typeface="Times New Roman" pitchFamily="18" charset="0"/>
              </a:rPr>
              <a:t>		</a:t>
            </a:r>
            <a:r>
              <a:rPr lang="tr-TR" sz="2400" dirty="0" smtClean="0">
                <a:latin typeface="Times New Roman" pitchFamily="18" charset="0"/>
              </a:rPr>
              <a:t>		</a:t>
            </a:r>
          </a:p>
        </p:txBody>
      </p:sp>
    </p:spTree>
    <p:extLst>
      <p:ext uri="{BB962C8B-B14F-4D97-AF65-F5344CB8AC3E}">
        <p14:creationId xmlns:p14="http://schemas.microsoft.com/office/powerpoint/2010/main" val="2077688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ctrTitle" idx="4294967295"/>
          </p:nvPr>
        </p:nvSpPr>
        <p:spPr>
          <a:xfrm>
            <a:off x="1115616" y="1484784"/>
            <a:ext cx="7851775" cy="1828800"/>
          </a:xfrm>
        </p:spPr>
        <p:txBody>
          <a:bodyPr/>
          <a:lstStyle/>
          <a:p>
            <a:r>
              <a:rPr lang="tr-TR" dirty="0" smtClean="0">
                <a:solidFill>
                  <a:schemeClr val="accent4"/>
                </a:solidFill>
              </a:rPr>
              <a:t>      SAYIŞTAY KARARLARI  </a:t>
            </a:r>
            <a:endParaRPr lang="tr-TR" dirty="0">
              <a:solidFill>
                <a:schemeClr val="accent4"/>
              </a:solidFill>
            </a:endParaRPr>
          </a:p>
        </p:txBody>
      </p:sp>
    </p:spTree>
    <p:extLst>
      <p:ext uri="{BB962C8B-B14F-4D97-AF65-F5344CB8AC3E}">
        <p14:creationId xmlns:p14="http://schemas.microsoft.com/office/powerpoint/2010/main" val="27179960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marL="274320" lvl="0" indent="-274320">
              <a:spcBef>
                <a:spcPct val="20000"/>
              </a:spcBef>
            </a:pPr>
            <a:r>
              <a:rPr lang="tr-TR" sz="2000" dirty="0" smtClean="0">
                <a:solidFill>
                  <a:prstClr val="white"/>
                </a:solidFill>
                <a:latin typeface="Constantia"/>
                <a:ea typeface="+mn-ea"/>
                <a:cs typeface="+mn-cs"/>
              </a:rPr>
              <a:t>    </a:t>
            </a:r>
            <a:r>
              <a:rPr lang="tr-TR" sz="2000" dirty="0" smtClean="0">
                <a:solidFill>
                  <a:schemeClr val="accent4"/>
                </a:solidFill>
                <a:latin typeface="Constantia"/>
                <a:ea typeface="+mn-ea"/>
                <a:cs typeface="+mn-cs"/>
              </a:rPr>
              <a:t>Kararın </a:t>
            </a:r>
            <a:r>
              <a:rPr lang="tr-TR" sz="2000" dirty="0">
                <a:solidFill>
                  <a:schemeClr val="accent4"/>
                </a:solidFill>
                <a:latin typeface="Constantia"/>
                <a:ea typeface="+mn-ea"/>
                <a:cs typeface="+mn-cs"/>
              </a:rPr>
              <a:t>Çeşidi : 4.Daire Kararı </a:t>
            </a:r>
            <a:br>
              <a:rPr lang="tr-TR" sz="2000" dirty="0">
                <a:solidFill>
                  <a:schemeClr val="accent4"/>
                </a:solidFill>
                <a:latin typeface="Constantia"/>
                <a:ea typeface="+mn-ea"/>
                <a:cs typeface="+mn-cs"/>
              </a:rPr>
            </a:br>
            <a:r>
              <a:rPr lang="tr-TR" sz="2000" dirty="0">
                <a:solidFill>
                  <a:schemeClr val="accent4"/>
                </a:solidFill>
                <a:latin typeface="Constantia"/>
                <a:ea typeface="+mn-ea"/>
                <a:cs typeface="+mn-cs"/>
              </a:rPr>
              <a:t>Kararın Numarası : 29125  </a:t>
            </a:r>
            <a:br>
              <a:rPr lang="tr-TR" sz="2000" dirty="0">
                <a:solidFill>
                  <a:schemeClr val="accent4"/>
                </a:solidFill>
                <a:latin typeface="Constantia"/>
                <a:ea typeface="+mn-ea"/>
                <a:cs typeface="+mn-cs"/>
              </a:rPr>
            </a:br>
            <a:r>
              <a:rPr lang="tr-TR" sz="2000" dirty="0">
                <a:solidFill>
                  <a:schemeClr val="accent4"/>
                </a:solidFill>
                <a:latin typeface="Constantia"/>
                <a:ea typeface="+mn-ea"/>
                <a:cs typeface="+mn-cs"/>
              </a:rPr>
              <a:t>Kararın Tarihi : 12.02.2001 </a:t>
            </a:r>
            <a:br>
              <a:rPr lang="tr-TR" sz="2000" dirty="0">
                <a:solidFill>
                  <a:schemeClr val="accent4"/>
                </a:solidFill>
                <a:latin typeface="Constantia"/>
                <a:ea typeface="+mn-ea"/>
                <a:cs typeface="+mn-cs"/>
              </a:rPr>
            </a:br>
            <a:r>
              <a:rPr lang="tr-TR" sz="2000" dirty="0">
                <a:solidFill>
                  <a:schemeClr val="accent4"/>
                </a:solidFill>
                <a:latin typeface="Constantia"/>
                <a:ea typeface="+mn-ea"/>
                <a:cs typeface="+mn-cs"/>
              </a:rPr>
              <a:t>Kütahya Dumlupınar </a:t>
            </a:r>
            <a:r>
              <a:rPr lang="tr-TR" sz="2000" dirty="0" smtClean="0">
                <a:solidFill>
                  <a:schemeClr val="accent4"/>
                </a:solidFill>
                <a:latin typeface="Constantia"/>
                <a:ea typeface="+mn-ea"/>
                <a:cs typeface="+mn-cs"/>
              </a:rPr>
              <a:t>Üniversitesi</a:t>
            </a:r>
            <a:endParaRPr lang="tr-TR" sz="2000" dirty="0">
              <a:solidFill>
                <a:schemeClr val="accent4"/>
              </a:solidFill>
            </a:endParaRPr>
          </a:p>
        </p:txBody>
      </p:sp>
      <p:sp>
        <p:nvSpPr>
          <p:cNvPr id="3" name="İçerik Yer Tutucusu 2"/>
          <p:cNvSpPr>
            <a:spLocks noGrp="1"/>
          </p:cNvSpPr>
          <p:nvPr>
            <p:ph idx="1"/>
          </p:nvPr>
        </p:nvSpPr>
        <p:spPr/>
        <p:txBody>
          <a:bodyPr>
            <a:normAutofit/>
          </a:bodyPr>
          <a:lstStyle/>
          <a:p>
            <a:pPr marL="0" indent="0">
              <a:buNone/>
            </a:pPr>
            <a:endParaRPr lang="tr-TR" dirty="0"/>
          </a:p>
          <a:p>
            <a:r>
              <a:rPr lang="tr-TR" dirty="0" smtClean="0"/>
              <a:t>………….Buna </a:t>
            </a:r>
            <a:r>
              <a:rPr lang="tr-TR" dirty="0"/>
              <a:t>göre, müfredat programlarında tek ders olarak yer alan ve farklı bölüm ya da sınıfların öğrencilerine birleştirilerek okutulan </a:t>
            </a:r>
            <a:r>
              <a:rPr lang="tr-TR" dirty="0" smtClean="0"/>
              <a:t>dersleri</a:t>
            </a:r>
            <a:r>
              <a:rPr lang="tr-TR" dirty="0"/>
              <a:t>, farklı bölüm ya da sınıflara ait ayrı ayrı dersmiş gibi düşünmek mümkün bulunmadığından, </a:t>
            </a:r>
            <a:r>
              <a:rPr lang="tr-TR" dirty="0">
                <a:solidFill>
                  <a:srgbClr val="FFFF00"/>
                </a:solidFill>
              </a:rPr>
              <a:t>bir ders adı altında birleştirilerek  okutulan derslerin sınavlarını yapan öğretim elemanlarına ödenecek sınav ücretinin hesabında, bu derslerin sınavına giren toplam öğrenci sayısının esas alınması gerekeceğine,</a:t>
            </a:r>
          </a:p>
          <a:p>
            <a:endParaRPr lang="tr-TR" dirty="0"/>
          </a:p>
        </p:txBody>
      </p:sp>
    </p:spTree>
    <p:extLst>
      <p:ext uri="{BB962C8B-B14F-4D97-AF65-F5344CB8AC3E}">
        <p14:creationId xmlns:p14="http://schemas.microsoft.com/office/powerpoint/2010/main" val="2979457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24744"/>
            <a:ext cx="8229600" cy="1143000"/>
          </a:xfrm>
        </p:spPr>
        <p:txBody>
          <a:bodyPr>
            <a:normAutofit fontScale="90000"/>
          </a:bodyPr>
          <a:lstStyle/>
          <a:p>
            <a:pPr marL="274320" lvl="0" indent="-274320">
              <a:spcBef>
                <a:spcPct val="20000"/>
              </a:spcBef>
            </a:pPr>
            <a:r>
              <a:rPr lang="tr-TR" sz="2200" dirty="0" smtClean="0">
                <a:solidFill>
                  <a:srgbClr val="FFFF00"/>
                </a:solidFill>
                <a:latin typeface="Constantia"/>
                <a:ea typeface="+mn-ea"/>
                <a:cs typeface="+mn-cs"/>
              </a:rPr>
              <a:t>    </a:t>
            </a:r>
            <a:r>
              <a:rPr lang="tr-TR" sz="2200" dirty="0" smtClean="0">
                <a:solidFill>
                  <a:schemeClr val="accent4"/>
                </a:solidFill>
                <a:latin typeface="Constantia"/>
                <a:ea typeface="+mn-ea"/>
                <a:cs typeface="+mn-cs"/>
              </a:rPr>
              <a:t>Kararın </a:t>
            </a:r>
            <a:r>
              <a:rPr lang="tr-TR" sz="2200" dirty="0">
                <a:solidFill>
                  <a:schemeClr val="accent4"/>
                </a:solidFill>
                <a:latin typeface="Constantia"/>
                <a:ea typeface="+mn-ea"/>
                <a:cs typeface="+mn-cs"/>
              </a:rPr>
              <a:t>Çeşidi : 5.Daire </a:t>
            </a:r>
            <a:r>
              <a:rPr lang="tr-TR" sz="2200" dirty="0" smtClean="0">
                <a:solidFill>
                  <a:schemeClr val="accent4"/>
                </a:solidFill>
                <a:latin typeface="Constantia"/>
                <a:ea typeface="+mn-ea"/>
                <a:cs typeface="+mn-cs"/>
              </a:rPr>
              <a:t>Kararı</a:t>
            </a:r>
            <a:br>
              <a:rPr lang="tr-TR" sz="2200" dirty="0" smtClean="0">
                <a:solidFill>
                  <a:schemeClr val="accent4"/>
                </a:solidFill>
                <a:latin typeface="Constantia"/>
                <a:ea typeface="+mn-ea"/>
                <a:cs typeface="+mn-cs"/>
              </a:rPr>
            </a:br>
            <a:r>
              <a:rPr lang="tr-TR" sz="2200" dirty="0" smtClean="0">
                <a:solidFill>
                  <a:schemeClr val="accent4"/>
                </a:solidFill>
                <a:latin typeface="Constantia"/>
                <a:ea typeface="+mn-ea"/>
                <a:cs typeface="+mn-cs"/>
              </a:rPr>
              <a:t>Kararın </a:t>
            </a:r>
            <a:r>
              <a:rPr lang="tr-TR" sz="2200" dirty="0">
                <a:solidFill>
                  <a:schemeClr val="accent4"/>
                </a:solidFill>
                <a:latin typeface="Constantia"/>
                <a:ea typeface="+mn-ea"/>
                <a:cs typeface="+mn-cs"/>
              </a:rPr>
              <a:t>Numarası : 10590 </a:t>
            </a:r>
            <a:br>
              <a:rPr lang="tr-TR" sz="2200" dirty="0">
                <a:solidFill>
                  <a:schemeClr val="accent4"/>
                </a:solidFill>
                <a:latin typeface="Constantia"/>
                <a:ea typeface="+mn-ea"/>
                <a:cs typeface="+mn-cs"/>
              </a:rPr>
            </a:br>
            <a:r>
              <a:rPr lang="tr-TR" sz="2200" dirty="0" smtClean="0">
                <a:solidFill>
                  <a:schemeClr val="accent4"/>
                </a:solidFill>
                <a:latin typeface="Constantia"/>
                <a:ea typeface="+mn-ea"/>
                <a:cs typeface="+mn-cs"/>
              </a:rPr>
              <a:t>Kararın </a:t>
            </a:r>
            <a:r>
              <a:rPr lang="tr-TR" sz="2200" dirty="0">
                <a:solidFill>
                  <a:schemeClr val="accent4"/>
                </a:solidFill>
                <a:latin typeface="Constantia"/>
                <a:ea typeface="+mn-ea"/>
                <a:cs typeface="+mn-cs"/>
              </a:rPr>
              <a:t>Tarihi : </a:t>
            </a:r>
            <a:r>
              <a:rPr lang="tr-TR" sz="2200" dirty="0" smtClean="0">
                <a:solidFill>
                  <a:schemeClr val="accent4"/>
                </a:solidFill>
                <a:latin typeface="Constantia"/>
                <a:ea typeface="+mn-ea"/>
                <a:cs typeface="+mn-cs"/>
              </a:rPr>
              <a:t>19.08.2004</a:t>
            </a:r>
            <a:r>
              <a:rPr lang="tr-TR" sz="2200" dirty="0">
                <a:solidFill>
                  <a:schemeClr val="accent4"/>
                </a:solidFill>
                <a:latin typeface="Constantia"/>
                <a:ea typeface="+mn-ea"/>
                <a:cs typeface="+mn-cs"/>
              </a:rPr>
              <a:t/>
            </a:r>
            <a:br>
              <a:rPr lang="tr-TR" sz="2200" dirty="0">
                <a:solidFill>
                  <a:schemeClr val="accent4"/>
                </a:solidFill>
                <a:latin typeface="Constantia"/>
                <a:ea typeface="+mn-ea"/>
                <a:cs typeface="+mn-cs"/>
              </a:rPr>
            </a:br>
            <a:r>
              <a:rPr lang="tr-TR" sz="2200" dirty="0" smtClean="0">
                <a:solidFill>
                  <a:schemeClr val="accent4"/>
                </a:solidFill>
                <a:latin typeface="Constantia"/>
                <a:ea typeface="+mn-ea"/>
                <a:cs typeface="+mn-cs"/>
              </a:rPr>
              <a:t>Niğde </a:t>
            </a:r>
            <a:r>
              <a:rPr lang="tr-TR" sz="2200" dirty="0">
                <a:solidFill>
                  <a:schemeClr val="accent4"/>
                </a:solidFill>
                <a:latin typeface="Constantia"/>
                <a:ea typeface="+mn-ea"/>
                <a:cs typeface="+mn-cs"/>
              </a:rPr>
              <a:t>Üniversitesi Bütçe Dairesi Başkanlığı 2002</a:t>
            </a:r>
            <a:br>
              <a:rPr lang="tr-TR" sz="2200" dirty="0">
                <a:solidFill>
                  <a:schemeClr val="accent4"/>
                </a:solidFill>
                <a:latin typeface="Constantia"/>
                <a:ea typeface="+mn-ea"/>
                <a:cs typeface="+mn-cs"/>
              </a:rPr>
            </a:br>
            <a:endParaRPr lang="tr-TR" dirty="0">
              <a:solidFill>
                <a:schemeClr val="accent4"/>
              </a:solidFill>
            </a:endParaRPr>
          </a:p>
        </p:txBody>
      </p:sp>
      <p:sp>
        <p:nvSpPr>
          <p:cNvPr id="3" name="İçerik Yer Tutucusu 2"/>
          <p:cNvSpPr>
            <a:spLocks noGrp="1"/>
          </p:cNvSpPr>
          <p:nvPr>
            <p:ph idx="1"/>
          </p:nvPr>
        </p:nvSpPr>
        <p:spPr/>
        <p:txBody>
          <a:bodyPr>
            <a:normAutofit/>
          </a:bodyPr>
          <a:lstStyle/>
          <a:p>
            <a:endParaRPr lang="tr-TR" dirty="0"/>
          </a:p>
          <a:p>
            <a:r>
              <a:rPr lang="tr-TR" dirty="0"/>
              <a:t>Beden Eğitimi ve Spor Yüksek Okulu öğretim üyelerinin yarıyıl ve yılsonu sınav ücretlerinin hesabında, 2914 sayılı Yüksek Öğretim Personel Kanununun 11’inci maddesine aykırı olarak, </a:t>
            </a:r>
            <a:r>
              <a:rPr lang="tr-TR" u="sng" dirty="0"/>
              <a:t>farklı sınıflara birleştirilerek  okutulan derslerin sınavına giren toplam öğrenci sayısının esas alınması gerektiği halde</a:t>
            </a:r>
            <a:r>
              <a:rPr lang="tr-TR" dirty="0"/>
              <a:t>, farklı bölüm ya da sınıfların öğrenci sayılarının </a:t>
            </a:r>
            <a:r>
              <a:rPr lang="tr-TR" u="sng" dirty="0"/>
              <a:t>ayrı ayrı değerlendirilmesi suretiyle yapılan sınav ücreti ödemelerinin mevzuata aykırı </a:t>
            </a:r>
            <a:r>
              <a:rPr lang="tr-TR" dirty="0"/>
              <a:t>bulunduğuna</a:t>
            </a:r>
          </a:p>
          <a:p>
            <a:endParaRPr lang="tr-TR" dirty="0"/>
          </a:p>
        </p:txBody>
      </p:sp>
    </p:spTree>
    <p:extLst>
      <p:ext uri="{BB962C8B-B14F-4D97-AF65-F5344CB8AC3E}">
        <p14:creationId xmlns:p14="http://schemas.microsoft.com/office/powerpoint/2010/main" val="1655595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9688" y="476672"/>
            <a:ext cx="8229600" cy="1143000"/>
          </a:xfrm>
        </p:spPr>
        <p:txBody>
          <a:bodyPr>
            <a:normAutofit/>
          </a:bodyPr>
          <a:lstStyle/>
          <a:p>
            <a:r>
              <a:rPr lang="tr-TR" sz="2400" dirty="0">
                <a:solidFill>
                  <a:schemeClr val="accent4"/>
                </a:solidFill>
              </a:rPr>
              <a:t>Gaziantep Üniversitesi Bütçe </a:t>
            </a:r>
            <a:r>
              <a:rPr lang="tr-TR" sz="2400" dirty="0" smtClean="0">
                <a:solidFill>
                  <a:schemeClr val="accent4"/>
                </a:solidFill>
              </a:rPr>
              <a:t>-2000</a:t>
            </a:r>
            <a:r>
              <a:rPr lang="tr-TR" sz="2400" dirty="0">
                <a:solidFill>
                  <a:schemeClr val="accent4"/>
                </a:solidFill>
              </a:rPr>
              <a:t/>
            </a:r>
            <a:br>
              <a:rPr lang="tr-TR" sz="2400" dirty="0">
                <a:solidFill>
                  <a:schemeClr val="accent4"/>
                </a:solidFill>
              </a:rPr>
            </a:br>
            <a:endParaRPr lang="tr-TR" sz="2400" dirty="0">
              <a:solidFill>
                <a:schemeClr val="accent4"/>
              </a:solidFill>
            </a:endParaRPr>
          </a:p>
        </p:txBody>
      </p:sp>
      <p:sp>
        <p:nvSpPr>
          <p:cNvPr id="3" name="İçerik Yer Tutucusu 2"/>
          <p:cNvSpPr>
            <a:spLocks noGrp="1"/>
          </p:cNvSpPr>
          <p:nvPr>
            <p:ph idx="1"/>
          </p:nvPr>
        </p:nvSpPr>
        <p:spPr>
          <a:xfrm>
            <a:off x="469688" y="1619672"/>
            <a:ext cx="8229600" cy="4389120"/>
          </a:xfrm>
        </p:spPr>
        <p:txBody>
          <a:bodyPr>
            <a:normAutofit fontScale="92500" lnSpcReduction="20000"/>
          </a:bodyPr>
          <a:lstStyle/>
          <a:p>
            <a:r>
              <a:rPr lang="tr-TR" sz="2200" dirty="0">
                <a:solidFill>
                  <a:schemeClr val="accent4"/>
                </a:solidFill>
              </a:rPr>
              <a:t>Kararın Çeşidi : 8.Daire Kararı </a:t>
            </a:r>
          </a:p>
          <a:p>
            <a:r>
              <a:rPr lang="tr-TR" sz="2200" dirty="0">
                <a:solidFill>
                  <a:schemeClr val="accent4"/>
                </a:solidFill>
              </a:rPr>
              <a:t>Kararın Konusu: Personel Mevzuatı ile İlgili Kararlar </a:t>
            </a:r>
          </a:p>
          <a:p>
            <a:r>
              <a:rPr lang="tr-TR" sz="2200" dirty="0">
                <a:solidFill>
                  <a:schemeClr val="accent4"/>
                </a:solidFill>
              </a:rPr>
              <a:t>Kararın Numarası : 5268 </a:t>
            </a:r>
          </a:p>
          <a:p>
            <a:r>
              <a:rPr lang="tr-TR" sz="2200" dirty="0">
                <a:solidFill>
                  <a:schemeClr val="accent4"/>
                </a:solidFill>
              </a:rPr>
              <a:t>Kararın Tarihi : 17.04.2003 </a:t>
            </a:r>
          </a:p>
          <a:p>
            <a:pPr marL="0" indent="0">
              <a:buNone/>
            </a:pPr>
            <a:endParaRPr lang="tr-TR" dirty="0"/>
          </a:p>
          <a:p>
            <a:r>
              <a:rPr lang="tr-TR" dirty="0"/>
              <a:t>2914 sayılı Yüksek Öğretim Personel Kanununun 11’inci maddesi uyarınca </a:t>
            </a:r>
            <a:r>
              <a:rPr lang="tr-TR" dirty="0" smtClean="0"/>
              <a:t>seminer ve bitirme </a:t>
            </a:r>
            <a:r>
              <a:rPr lang="tr-TR" dirty="0"/>
              <a:t>ödevi ayrıca bir ders olmayıp, herhangi bir dersin bütünü içinde yer alması dolayısıyla yıl içerisinde diğer faaliyetler kapsamında değerlendirilecek ve bu çalışma için kanunda öngörülen ölçüler içerisinde yalnızca ek ders ücreti ödenecektir. </a:t>
            </a:r>
            <a:r>
              <a:rPr lang="tr-TR" u="sng" dirty="0"/>
              <a:t>Bu açıklamalar doğrultusunda, </a:t>
            </a:r>
            <a:r>
              <a:rPr lang="tr-TR" u="sng" dirty="0">
                <a:solidFill>
                  <a:srgbClr val="FFFF00"/>
                </a:solidFill>
              </a:rPr>
              <a:t>bitirme ödevi çalışması için sınav ücreti ödenmesinin mümkün olmadığına,</a:t>
            </a:r>
          </a:p>
          <a:p>
            <a:endParaRPr lang="tr-TR" dirty="0"/>
          </a:p>
        </p:txBody>
      </p:sp>
    </p:spTree>
    <p:extLst>
      <p:ext uri="{BB962C8B-B14F-4D97-AF65-F5344CB8AC3E}">
        <p14:creationId xmlns:p14="http://schemas.microsoft.com/office/powerpoint/2010/main" val="34751238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1572784"/>
          </a:xfrm>
        </p:spPr>
        <p:txBody>
          <a:bodyPr>
            <a:noAutofit/>
          </a:bodyPr>
          <a:lstStyle/>
          <a:p>
            <a:r>
              <a:rPr lang="tr-TR" sz="2400" dirty="0" smtClean="0"/>
              <a:t/>
            </a:r>
            <a:br>
              <a:rPr lang="tr-TR" sz="2400" dirty="0" smtClean="0"/>
            </a:br>
            <a:r>
              <a:rPr lang="tr-TR" sz="2400" dirty="0"/>
              <a:t/>
            </a:r>
            <a:br>
              <a:rPr lang="tr-TR" sz="2400" dirty="0"/>
            </a:br>
            <a:r>
              <a:rPr lang="tr-TR" sz="2400" dirty="0" smtClean="0"/>
              <a:t/>
            </a:r>
            <a:br>
              <a:rPr lang="tr-TR" sz="2400" dirty="0" smtClean="0"/>
            </a:br>
            <a:r>
              <a:rPr lang="tr-TR" sz="2400" dirty="0"/>
              <a:t/>
            </a:r>
            <a:br>
              <a:rPr lang="tr-TR" sz="2400" dirty="0"/>
            </a:br>
            <a:r>
              <a:rPr lang="tr-TR" sz="2400" dirty="0" smtClean="0"/>
              <a:t/>
            </a:r>
            <a:br>
              <a:rPr lang="tr-TR" sz="2400" dirty="0" smtClean="0"/>
            </a:br>
            <a:r>
              <a:rPr lang="tr-TR" sz="2400" dirty="0"/>
              <a:t/>
            </a:r>
            <a:br>
              <a:rPr lang="tr-TR" sz="2400" dirty="0"/>
            </a:br>
            <a:r>
              <a:rPr lang="tr-TR" sz="2400" dirty="0" smtClean="0"/>
              <a:t/>
            </a:r>
            <a:br>
              <a:rPr lang="tr-TR" sz="2400" dirty="0" smtClean="0"/>
            </a:br>
            <a:r>
              <a:rPr lang="tr-TR" sz="2400" dirty="0"/>
              <a:t/>
            </a:r>
            <a:br>
              <a:rPr lang="tr-TR" sz="2400" dirty="0"/>
            </a:br>
            <a:r>
              <a:rPr lang="tr-TR" sz="2400" dirty="0" smtClean="0"/>
              <a:t/>
            </a:r>
            <a:br>
              <a:rPr lang="tr-TR" sz="2400" dirty="0" smtClean="0"/>
            </a:br>
            <a:r>
              <a:rPr lang="tr-TR" sz="2400" dirty="0"/>
              <a:t/>
            </a:r>
            <a:br>
              <a:rPr lang="tr-TR" sz="2400" dirty="0"/>
            </a:br>
            <a:r>
              <a:rPr lang="tr-TR" sz="2400" dirty="0" smtClean="0"/>
              <a:t/>
            </a:r>
            <a:br>
              <a:rPr lang="tr-TR" sz="2400" dirty="0" smtClean="0"/>
            </a:br>
            <a:r>
              <a:rPr lang="tr-TR" sz="2400" dirty="0"/>
              <a:t/>
            </a:r>
            <a:br>
              <a:rPr lang="tr-TR" sz="2400" dirty="0"/>
            </a:br>
            <a:r>
              <a:rPr lang="tr-TR" sz="2400" dirty="0" smtClean="0"/>
              <a:t/>
            </a:r>
            <a:br>
              <a:rPr lang="tr-TR" sz="2400" dirty="0" smtClean="0"/>
            </a:br>
            <a:r>
              <a:rPr lang="tr-TR" sz="2400" dirty="0"/>
              <a:t/>
            </a:r>
            <a:br>
              <a:rPr lang="tr-TR" sz="2400" dirty="0"/>
            </a:br>
            <a:r>
              <a:rPr lang="tr-TR" sz="2400" dirty="0" smtClean="0">
                <a:solidFill>
                  <a:schemeClr val="accent4"/>
                </a:solidFill>
              </a:rPr>
              <a:t>Kararın </a:t>
            </a:r>
            <a:r>
              <a:rPr lang="tr-TR" sz="2400" dirty="0">
                <a:solidFill>
                  <a:schemeClr val="accent4"/>
                </a:solidFill>
              </a:rPr>
              <a:t>Çeşidi : 6.Daire Kararı </a:t>
            </a:r>
            <a:br>
              <a:rPr lang="tr-TR" sz="2400" dirty="0">
                <a:solidFill>
                  <a:schemeClr val="accent4"/>
                </a:solidFill>
              </a:rPr>
            </a:br>
            <a:r>
              <a:rPr lang="tr-TR" sz="2400" dirty="0">
                <a:solidFill>
                  <a:schemeClr val="accent4"/>
                </a:solidFill>
              </a:rPr>
              <a:t>Kararın Konusu: Personel Mevzuatı ile İlgili Kararlar </a:t>
            </a:r>
            <a:br>
              <a:rPr lang="tr-TR" sz="2400" dirty="0">
                <a:solidFill>
                  <a:schemeClr val="accent4"/>
                </a:solidFill>
              </a:rPr>
            </a:br>
            <a:r>
              <a:rPr lang="tr-TR" sz="2400" dirty="0">
                <a:solidFill>
                  <a:schemeClr val="accent4"/>
                </a:solidFill>
              </a:rPr>
              <a:t>Kararın Numarası : 10203 </a:t>
            </a:r>
            <a:br>
              <a:rPr lang="tr-TR" sz="2400" dirty="0">
                <a:solidFill>
                  <a:schemeClr val="accent4"/>
                </a:solidFill>
              </a:rPr>
            </a:br>
            <a:r>
              <a:rPr lang="tr-TR" sz="2400" dirty="0">
                <a:solidFill>
                  <a:schemeClr val="accent4"/>
                </a:solidFill>
              </a:rPr>
              <a:t>Kararın Tarihi : 22.02.2001 </a:t>
            </a:r>
            <a:br>
              <a:rPr lang="tr-TR" sz="2400" dirty="0">
                <a:solidFill>
                  <a:schemeClr val="accent4"/>
                </a:solidFill>
              </a:rPr>
            </a:br>
            <a:r>
              <a:rPr lang="tr-TR" sz="2400" dirty="0">
                <a:solidFill>
                  <a:schemeClr val="accent4"/>
                </a:solidFill>
              </a:rPr>
              <a:t>Karadeniz Teknik </a:t>
            </a:r>
            <a:r>
              <a:rPr lang="tr-TR" sz="2400" dirty="0" smtClean="0">
                <a:solidFill>
                  <a:schemeClr val="accent4"/>
                </a:solidFill>
              </a:rPr>
              <a:t>Üniversitesi</a:t>
            </a:r>
            <a:endParaRPr lang="tr-TR" sz="2400" dirty="0">
              <a:solidFill>
                <a:schemeClr val="accent4"/>
              </a:solidFill>
            </a:endParaRPr>
          </a:p>
        </p:txBody>
      </p:sp>
      <p:sp>
        <p:nvSpPr>
          <p:cNvPr id="3" name="İçerik Yer Tutucusu 2"/>
          <p:cNvSpPr>
            <a:spLocks noGrp="1"/>
          </p:cNvSpPr>
          <p:nvPr>
            <p:ph idx="1"/>
          </p:nvPr>
        </p:nvSpPr>
        <p:spPr>
          <a:xfrm>
            <a:off x="475010" y="2255722"/>
            <a:ext cx="8229600" cy="4389120"/>
          </a:xfrm>
        </p:spPr>
        <p:txBody>
          <a:bodyPr>
            <a:normAutofit/>
          </a:bodyPr>
          <a:lstStyle/>
          <a:p>
            <a:endParaRPr lang="tr-TR" dirty="0"/>
          </a:p>
          <a:p>
            <a:r>
              <a:rPr lang="tr-TR" dirty="0" smtClean="0"/>
              <a:t>………….Bu </a:t>
            </a:r>
            <a:r>
              <a:rPr lang="tr-TR" dirty="0"/>
              <a:t>itibarla, baştabip ve baştabip yardımcılarına ikinci görev aylığının yanı sıra, </a:t>
            </a:r>
            <a:r>
              <a:rPr lang="tr-TR" dirty="0" err="1"/>
              <a:t>ekders</a:t>
            </a:r>
            <a:r>
              <a:rPr lang="tr-TR" dirty="0"/>
              <a:t> ücreti ödenmesi konusunda da mevzuata aykırı bir husus bulunmadığına, </a:t>
            </a:r>
          </a:p>
          <a:p>
            <a:endParaRPr lang="tr-TR" dirty="0"/>
          </a:p>
        </p:txBody>
      </p:sp>
    </p:spTree>
    <p:extLst>
      <p:ext uri="{BB962C8B-B14F-4D97-AF65-F5344CB8AC3E}">
        <p14:creationId xmlns:p14="http://schemas.microsoft.com/office/powerpoint/2010/main" val="15092819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363980"/>
            <a:ext cx="8229600" cy="1143000"/>
          </a:xfrm>
        </p:spPr>
        <p:txBody>
          <a:bodyPr>
            <a:normAutofit fontScale="90000"/>
          </a:bodyPr>
          <a:lstStyle/>
          <a:p>
            <a:pPr marL="274320" lvl="0" indent="-274320">
              <a:spcBef>
                <a:spcPct val="20000"/>
              </a:spcBef>
              <a:buClr>
                <a:srgbClr val="0BD0D9"/>
              </a:buClr>
              <a:buSzPct val="95000"/>
              <a:buFont typeface="Wingdings 2"/>
              <a:buChar char=""/>
            </a:pPr>
            <a:r>
              <a:rPr lang="tr-TR" sz="2200" dirty="0">
                <a:solidFill>
                  <a:schemeClr val="accent4"/>
                </a:solidFill>
                <a:latin typeface="Constantia"/>
                <a:ea typeface="+mn-ea"/>
                <a:cs typeface="+mn-cs"/>
              </a:rPr>
              <a:t>Manisa Celal Bayar Üniversitesi </a:t>
            </a:r>
            <a:r>
              <a:rPr lang="tr-TR" sz="2200" dirty="0" smtClean="0">
                <a:solidFill>
                  <a:schemeClr val="accent4"/>
                </a:solidFill>
                <a:latin typeface="Constantia"/>
                <a:ea typeface="+mn-ea"/>
                <a:cs typeface="+mn-cs"/>
              </a:rPr>
              <a:t>-1999</a:t>
            </a:r>
            <a:r>
              <a:rPr lang="tr-TR" sz="2200" dirty="0">
                <a:solidFill>
                  <a:schemeClr val="accent4"/>
                </a:solidFill>
                <a:latin typeface="Constantia"/>
                <a:ea typeface="+mn-ea"/>
                <a:cs typeface="+mn-cs"/>
              </a:rPr>
              <a:t/>
            </a:r>
            <a:br>
              <a:rPr lang="tr-TR" sz="2200" dirty="0">
                <a:solidFill>
                  <a:schemeClr val="accent4"/>
                </a:solidFill>
                <a:latin typeface="Constantia"/>
                <a:ea typeface="+mn-ea"/>
                <a:cs typeface="+mn-cs"/>
              </a:rPr>
            </a:br>
            <a:r>
              <a:rPr lang="tr-TR" sz="2400" dirty="0">
                <a:solidFill>
                  <a:schemeClr val="accent4"/>
                </a:solidFill>
                <a:latin typeface="Constantia"/>
                <a:ea typeface="+mn-ea"/>
                <a:cs typeface="+mn-cs"/>
              </a:rPr>
              <a:t>Kararın Çeşidi : 7.Daire Kararı </a:t>
            </a:r>
            <a:br>
              <a:rPr lang="tr-TR" sz="2400" dirty="0">
                <a:solidFill>
                  <a:schemeClr val="accent4"/>
                </a:solidFill>
                <a:latin typeface="Constantia"/>
                <a:ea typeface="+mn-ea"/>
                <a:cs typeface="+mn-cs"/>
              </a:rPr>
            </a:br>
            <a:r>
              <a:rPr lang="tr-TR" sz="2400" dirty="0">
                <a:solidFill>
                  <a:schemeClr val="accent4"/>
                </a:solidFill>
                <a:latin typeface="Constantia"/>
                <a:ea typeface="+mn-ea"/>
                <a:cs typeface="+mn-cs"/>
              </a:rPr>
              <a:t>Kararın Konusu: Personel Mevzuatı ile İlgili Kararlar </a:t>
            </a:r>
            <a:br>
              <a:rPr lang="tr-TR" sz="2400" dirty="0">
                <a:solidFill>
                  <a:schemeClr val="accent4"/>
                </a:solidFill>
                <a:latin typeface="Constantia"/>
                <a:ea typeface="+mn-ea"/>
                <a:cs typeface="+mn-cs"/>
              </a:rPr>
            </a:br>
            <a:r>
              <a:rPr lang="tr-TR" sz="2400" dirty="0">
                <a:solidFill>
                  <a:schemeClr val="accent4"/>
                </a:solidFill>
                <a:latin typeface="Constantia"/>
                <a:ea typeface="+mn-ea"/>
                <a:cs typeface="+mn-cs"/>
              </a:rPr>
              <a:t>Kararın Numarası : 8986 </a:t>
            </a:r>
            <a:br>
              <a:rPr lang="tr-TR" sz="2400" dirty="0">
                <a:solidFill>
                  <a:schemeClr val="accent4"/>
                </a:solidFill>
                <a:latin typeface="Constantia"/>
                <a:ea typeface="+mn-ea"/>
                <a:cs typeface="+mn-cs"/>
              </a:rPr>
            </a:br>
            <a:r>
              <a:rPr lang="tr-TR" sz="2400" dirty="0">
                <a:solidFill>
                  <a:schemeClr val="accent4"/>
                </a:solidFill>
                <a:latin typeface="Constantia"/>
                <a:ea typeface="+mn-ea"/>
                <a:cs typeface="+mn-cs"/>
              </a:rPr>
              <a:t>Kararın Tarihi : 19.03.2002 </a:t>
            </a:r>
            <a:br>
              <a:rPr lang="tr-TR" sz="2400" dirty="0">
                <a:solidFill>
                  <a:schemeClr val="accent4"/>
                </a:solidFill>
                <a:latin typeface="Constantia"/>
                <a:ea typeface="+mn-ea"/>
                <a:cs typeface="+mn-cs"/>
              </a:rPr>
            </a:br>
            <a:endParaRPr lang="tr-TR" dirty="0">
              <a:solidFill>
                <a:schemeClr val="accent4"/>
              </a:solidFill>
            </a:endParaRPr>
          </a:p>
        </p:txBody>
      </p:sp>
      <p:sp>
        <p:nvSpPr>
          <p:cNvPr id="3" name="İçerik Yer Tutucusu 2"/>
          <p:cNvSpPr>
            <a:spLocks noGrp="1"/>
          </p:cNvSpPr>
          <p:nvPr>
            <p:ph idx="1"/>
          </p:nvPr>
        </p:nvSpPr>
        <p:spPr/>
        <p:txBody>
          <a:bodyPr>
            <a:normAutofit/>
          </a:bodyPr>
          <a:lstStyle/>
          <a:p>
            <a:pPr marL="0" indent="0">
              <a:buNone/>
            </a:pPr>
            <a:endParaRPr lang="tr-TR" dirty="0"/>
          </a:p>
          <a:p>
            <a:r>
              <a:rPr lang="tr-TR" dirty="0"/>
              <a:t>II. öğretimde derse giren öğretim elemanlarına, 2914 sayılı Yasanın 11’inci maddesindeki, teorik dersler dışında kalan </a:t>
            </a:r>
            <a:r>
              <a:rPr lang="tr-TR" u="sng" dirty="0"/>
              <a:t>diğer faaliyetler için uygulanan 10 saatlik sınırlamaya uyulmaması </a:t>
            </a:r>
            <a:r>
              <a:rPr lang="tr-TR" dirty="0"/>
              <a:t>ve haftalık 30 saatlik ücretli ek ders saatinin hesaplanmasında </a:t>
            </a:r>
            <a:r>
              <a:rPr lang="tr-TR" dirty="0">
                <a:solidFill>
                  <a:srgbClr val="FFFF00"/>
                </a:solidFill>
              </a:rPr>
              <a:t>önceliğin II. öğretime verilmesi sonucunda,</a:t>
            </a:r>
            <a:r>
              <a:rPr lang="tr-TR" dirty="0"/>
              <a:t> fazla ödenen tutarın sorumlulara ödettirilmesine,</a:t>
            </a:r>
          </a:p>
          <a:p>
            <a:endParaRPr lang="tr-TR" dirty="0"/>
          </a:p>
        </p:txBody>
      </p:sp>
    </p:spTree>
    <p:extLst>
      <p:ext uri="{BB962C8B-B14F-4D97-AF65-F5344CB8AC3E}">
        <p14:creationId xmlns:p14="http://schemas.microsoft.com/office/powerpoint/2010/main" val="642861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44072" y="897091"/>
            <a:ext cx="8229600" cy="1143000"/>
          </a:xfrm>
        </p:spPr>
        <p:txBody>
          <a:bodyPr>
            <a:normAutofit fontScale="90000"/>
          </a:bodyPr>
          <a:lstStyle/>
          <a:p>
            <a:pPr marL="274320" lvl="0" indent="-274320">
              <a:spcBef>
                <a:spcPct val="20000"/>
              </a:spcBef>
              <a:buClr>
                <a:srgbClr val="0BD0D9"/>
              </a:buClr>
              <a:buSzPct val="95000"/>
              <a:buFont typeface="Wingdings 2"/>
              <a:buChar char=""/>
            </a:pPr>
            <a:r>
              <a:rPr lang="tr-TR" sz="2400" dirty="0" smtClean="0">
                <a:solidFill>
                  <a:schemeClr val="accent4"/>
                </a:solidFill>
              </a:rPr>
              <a:t/>
            </a:r>
            <a:br>
              <a:rPr lang="tr-TR" sz="2400" dirty="0" smtClean="0">
                <a:solidFill>
                  <a:schemeClr val="accent4"/>
                </a:solidFill>
              </a:rPr>
            </a:br>
            <a:r>
              <a:rPr lang="tr-TR" sz="2400" dirty="0" smtClean="0">
                <a:solidFill>
                  <a:schemeClr val="accent4"/>
                </a:solidFill>
              </a:rPr>
              <a:t>Selçuk Üniversitesi</a:t>
            </a:r>
            <a:br>
              <a:rPr lang="tr-TR" sz="2400" dirty="0" smtClean="0">
                <a:solidFill>
                  <a:schemeClr val="accent4"/>
                </a:solidFill>
              </a:rPr>
            </a:br>
            <a:r>
              <a:rPr lang="tr-TR" sz="2200" dirty="0">
                <a:solidFill>
                  <a:srgbClr val="10CF9B"/>
                </a:solidFill>
                <a:latin typeface="Constantia"/>
                <a:ea typeface="+mn-ea"/>
                <a:cs typeface="+mn-cs"/>
              </a:rPr>
              <a:t>Kararın Çeşidi : 1.Daire Kararı </a:t>
            </a:r>
            <a:br>
              <a:rPr lang="tr-TR" sz="2200" dirty="0">
                <a:solidFill>
                  <a:srgbClr val="10CF9B"/>
                </a:solidFill>
                <a:latin typeface="Constantia"/>
                <a:ea typeface="+mn-ea"/>
                <a:cs typeface="+mn-cs"/>
              </a:rPr>
            </a:br>
            <a:r>
              <a:rPr lang="tr-TR" sz="2200" dirty="0">
                <a:solidFill>
                  <a:srgbClr val="10CF9B"/>
                </a:solidFill>
                <a:latin typeface="Constantia"/>
                <a:ea typeface="+mn-ea"/>
                <a:cs typeface="+mn-cs"/>
              </a:rPr>
              <a:t>Kararın Konusu: Personel Mevzuatı ile İlgili Kararlar </a:t>
            </a:r>
            <a:br>
              <a:rPr lang="tr-TR" sz="2200" dirty="0">
                <a:solidFill>
                  <a:srgbClr val="10CF9B"/>
                </a:solidFill>
                <a:latin typeface="Constantia"/>
                <a:ea typeface="+mn-ea"/>
                <a:cs typeface="+mn-cs"/>
              </a:rPr>
            </a:br>
            <a:r>
              <a:rPr lang="tr-TR" sz="2200" dirty="0">
                <a:solidFill>
                  <a:srgbClr val="10CF9B"/>
                </a:solidFill>
                <a:latin typeface="Constantia"/>
                <a:ea typeface="+mn-ea"/>
                <a:cs typeface="+mn-cs"/>
              </a:rPr>
              <a:t>Kararın Numarası : 7189 </a:t>
            </a:r>
            <a:br>
              <a:rPr lang="tr-TR" sz="2200" dirty="0">
                <a:solidFill>
                  <a:srgbClr val="10CF9B"/>
                </a:solidFill>
                <a:latin typeface="Constantia"/>
                <a:ea typeface="+mn-ea"/>
                <a:cs typeface="+mn-cs"/>
              </a:rPr>
            </a:br>
            <a:r>
              <a:rPr lang="tr-TR" sz="2200" dirty="0">
                <a:solidFill>
                  <a:srgbClr val="10CF9B"/>
                </a:solidFill>
                <a:latin typeface="Constantia"/>
                <a:ea typeface="+mn-ea"/>
                <a:cs typeface="+mn-cs"/>
              </a:rPr>
              <a:t>Kararın Tarihi : 13.02.2001 </a:t>
            </a:r>
            <a:br>
              <a:rPr lang="tr-TR" sz="2200" dirty="0">
                <a:solidFill>
                  <a:srgbClr val="10CF9B"/>
                </a:solidFill>
                <a:latin typeface="Constantia"/>
                <a:ea typeface="+mn-ea"/>
                <a:cs typeface="+mn-cs"/>
              </a:rPr>
            </a:br>
            <a:endParaRPr lang="tr-TR" sz="2200" dirty="0">
              <a:solidFill>
                <a:schemeClr val="accent4"/>
              </a:solidFill>
            </a:endParaRPr>
          </a:p>
        </p:txBody>
      </p:sp>
      <p:sp>
        <p:nvSpPr>
          <p:cNvPr id="3" name="İçerik Yer Tutucusu 2"/>
          <p:cNvSpPr>
            <a:spLocks noGrp="1"/>
          </p:cNvSpPr>
          <p:nvPr>
            <p:ph idx="1"/>
          </p:nvPr>
        </p:nvSpPr>
        <p:spPr>
          <a:xfrm>
            <a:off x="344072" y="1916832"/>
            <a:ext cx="8229600" cy="4389120"/>
          </a:xfrm>
        </p:spPr>
        <p:txBody>
          <a:bodyPr>
            <a:normAutofit fontScale="92500"/>
          </a:bodyPr>
          <a:lstStyle/>
          <a:p>
            <a:pPr marL="0" indent="0">
              <a:buNone/>
            </a:pPr>
            <a:r>
              <a:rPr lang="tr-TR" dirty="0"/>
              <a:t> </a:t>
            </a:r>
            <a:r>
              <a:rPr lang="tr-TR" dirty="0" smtClean="0"/>
              <a:t>        3843 </a:t>
            </a:r>
            <a:r>
              <a:rPr lang="tr-TR" dirty="0"/>
              <a:t>sayılı Yükseköğretim Kurumlarında İkili Öğretim Yapılması, 2547 sayılı Yükseköğretim Kanununun Bazı Maddelerinin Değiştirilmesi ve Bu Kanuna Bir Ek Madde Eklenmesi Hakkında Kanun’un 12’nci maddesinin son fıkrasında; “Ancak öğretim elemanlarına aynı süre için ek ders ücreti ile birlikte fazla çalışma ücreti ödenmez.” hükmü yer almaktadır.</a:t>
            </a:r>
          </a:p>
          <a:p>
            <a:endParaRPr lang="tr-TR" dirty="0"/>
          </a:p>
          <a:p>
            <a:r>
              <a:rPr lang="tr-TR" dirty="0"/>
              <a:t>Bu hüküm uyarınca, bir öğretim elemanına aynı süreler için, hem ikinci öğretimden </a:t>
            </a:r>
            <a:r>
              <a:rPr lang="tr-TR" sz="2900" dirty="0">
                <a:solidFill>
                  <a:srgbClr val="FFFF00"/>
                </a:solidFill>
              </a:rPr>
              <a:t>ek ders ücreti hem de fazla mesai ücreti verilmesinin mümkün bulunmadığına,</a:t>
            </a:r>
          </a:p>
          <a:p>
            <a:endParaRPr lang="tr-TR" dirty="0"/>
          </a:p>
        </p:txBody>
      </p:sp>
    </p:spTree>
    <p:extLst>
      <p:ext uri="{BB962C8B-B14F-4D97-AF65-F5344CB8AC3E}">
        <p14:creationId xmlns:p14="http://schemas.microsoft.com/office/powerpoint/2010/main" val="3172051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marL="274320" lvl="0" indent="-274320">
              <a:spcBef>
                <a:spcPct val="20000"/>
              </a:spcBef>
              <a:buClr>
                <a:srgbClr val="0BD0D9"/>
              </a:buClr>
              <a:buSzPct val="95000"/>
              <a:buFont typeface="Wingdings 2"/>
              <a:buChar char=""/>
            </a:pPr>
            <a:r>
              <a:rPr lang="tr-TR" sz="2400" dirty="0">
                <a:solidFill>
                  <a:schemeClr val="accent4"/>
                </a:solidFill>
                <a:latin typeface="Constantia"/>
                <a:ea typeface="+mn-ea"/>
                <a:cs typeface="+mn-cs"/>
              </a:rPr>
              <a:t>19 Mayıs </a:t>
            </a:r>
            <a:r>
              <a:rPr lang="tr-TR" sz="2400" dirty="0" smtClean="0">
                <a:solidFill>
                  <a:schemeClr val="accent4"/>
                </a:solidFill>
                <a:latin typeface="Constantia"/>
                <a:ea typeface="+mn-ea"/>
                <a:cs typeface="+mn-cs"/>
              </a:rPr>
              <a:t>Üniversitesi</a:t>
            </a:r>
            <a:br>
              <a:rPr lang="tr-TR" sz="2400" dirty="0" smtClean="0">
                <a:solidFill>
                  <a:schemeClr val="accent4"/>
                </a:solidFill>
                <a:latin typeface="Constantia"/>
                <a:ea typeface="+mn-ea"/>
                <a:cs typeface="+mn-cs"/>
              </a:rPr>
            </a:br>
            <a:r>
              <a:rPr lang="tr-TR" sz="2000" dirty="0">
                <a:solidFill>
                  <a:schemeClr val="accent4"/>
                </a:solidFill>
                <a:latin typeface="Constantia"/>
                <a:ea typeface="+mn-ea"/>
                <a:cs typeface="+mn-cs"/>
              </a:rPr>
              <a:t>Kararın Çeşidi : 2.Daire Kararı </a:t>
            </a:r>
            <a:br>
              <a:rPr lang="tr-TR" sz="2000" dirty="0">
                <a:solidFill>
                  <a:schemeClr val="accent4"/>
                </a:solidFill>
                <a:latin typeface="Constantia"/>
                <a:ea typeface="+mn-ea"/>
                <a:cs typeface="+mn-cs"/>
              </a:rPr>
            </a:br>
            <a:r>
              <a:rPr lang="tr-TR" sz="2000" dirty="0">
                <a:solidFill>
                  <a:schemeClr val="accent4"/>
                </a:solidFill>
                <a:latin typeface="Constantia"/>
                <a:ea typeface="+mn-ea"/>
                <a:cs typeface="+mn-cs"/>
              </a:rPr>
              <a:t>Kararın Konusu: Personel Mevzuatı ile İlgili Kararlar </a:t>
            </a:r>
            <a:br>
              <a:rPr lang="tr-TR" sz="2000" dirty="0">
                <a:solidFill>
                  <a:schemeClr val="accent4"/>
                </a:solidFill>
                <a:latin typeface="Constantia"/>
                <a:ea typeface="+mn-ea"/>
                <a:cs typeface="+mn-cs"/>
              </a:rPr>
            </a:br>
            <a:r>
              <a:rPr lang="tr-TR" sz="2000" dirty="0">
                <a:solidFill>
                  <a:schemeClr val="accent4"/>
                </a:solidFill>
                <a:latin typeface="Constantia"/>
                <a:ea typeface="+mn-ea"/>
                <a:cs typeface="+mn-cs"/>
              </a:rPr>
              <a:t>Kararın Numarası : 32214 </a:t>
            </a:r>
            <a:br>
              <a:rPr lang="tr-TR" sz="2000" dirty="0">
                <a:solidFill>
                  <a:schemeClr val="accent4"/>
                </a:solidFill>
                <a:latin typeface="Constantia"/>
                <a:ea typeface="+mn-ea"/>
                <a:cs typeface="+mn-cs"/>
              </a:rPr>
            </a:br>
            <a:r>
              <a:rPr lang="tr-TR" sz="2000" dirty="0">
                <a:solidFill>
                  <a:schemeClr val="accent4"/>
                </a:solidFill>
                <a:latin typeface="Constantia"/>
                <a:ea typeface="+mn-ea"/>
                <a:cs typeface="+mn-cs"/>
              </a:rPr>
              <a:t>Kararın Tarihi : 23.03.1999 </a:t>
            </a:r>
            <a:br>
              <a:rPr lang="tr-TR" sz="2000" dirty="0">
                <a:solidFill>
                  <a:schemeClr val="accent4"/>
                </a:solidFill>
                <a:latin typeface="Constantia"/>
                <a:ea typeface="+mn-ea"/>
                <a:cs typeface="+mn-cs"/>
              </a:rPr>
            </a:br>
            <a:endParaRPr lang="tr-TR" sz="2000" dirty="0">
              <a:solidFill>
                <a:schemeClr val="accent4"/>
              </a:solidFill>
            </a:endParaRPr>
          </a:p>
        </p:txBody>
      </p:sp>
      <p:sp>
        <p:nvSpPr>
          <p:cNvPr id="3" name="İçerik Yer Tutucusu 2"/>
          <p:cNvSpPr>
            <a:spLocks noGrp="1"/>
          </p:cNvSpPr>
          <p:nvPr>
            <p:ph idx="1"/>
          </p:nvPr>
        </p:nvSpPr>
        <p:spPr/>
        <p:txBody>
          <a:bodyPr>
            <a:normAutofit fontScale="70000" lnSpcReduction="20000"/>
          </a:bodyPr>
          <a:lstStyle/>
          <a:p>
            <a:endParaRPr lang="tr-TR" dirty="0"/>
          </a:p>
          <a:p>
            <a:endParaRPr lang="tr-TR" dirty="0"/>
          </a:p>
          <a:p>
            <a:r>
              <a:rPr lang="tr-TR" sz="3300" dirty="0" smtClean="0"/>
              <a:t>83/7148 </a:t>
            </a:r>
            <a:r>
              <a:rPr lang="tr-TR" sz="3300" dirty="0"/>
              <a:t>sayılı Bakanlar Kurulu Kararının 6'ncı maddesinde de; "Sözleşme ile çalıştırılacak personele sözleşme ücreti ile görevlendirme süresi bir yarı yıl ise yalnız kendisi için, görevlendirme süresi iki yarı yıl veya daha fazla süreli olduğu takdirde kendisi ve eşi için, ülkesinden gelme ve gitme masrafları dışında herhangi bir ad altında ödeme yapılmayacak ve sözleşmelere de bu yolda hüküm konulmayacaktır." denilmektedir.</a:t>
            </a:r>
          </a:p>
          <a:p>
            <a:endParaRPr lang="tr-TR" sz="3300" dirty="0"/>
          </a:p>
          <a:p>
            <a:r>
              <a:rPr lang="tr-TR" sz="3200" dirty="0"/>
              <a:t>Bu hükümler uyarınca, </a:t>
            </a:r>
            <a:r>
              <a:rPr lang="tr-TR" sz="3200" dirty="0">
                <a:solidFill>
                  <a:srgbClr val="FFFF00"/>
                </a:solidFill>
              </a:rPr>
              <a:t>sözleşmeli olarak istihdam edilen yabancı uyruklu öğretim </a:t>
            </a:r>
            <a:r>
              <a:rPr lang="tr-TR" sz="3200" dirty="0" err="1">
                <a:solidFill>
                  <a:srgbClr val="FFFF00"/>
                </a:solidFill>
              </a:rPr>
              <a:t>elemenlarına</a:t>
            </a:r>
            <a:r>
              <a:rPr lang="tr-TR" sz="3200" dirty="0">
                <a:solidFill>
                  <a:srgbClr val="FFFF00"/>
                </a:solidFill>
              </a:rPr>
              <a:t> ek ders </a:t>
            </a:r>
            <a:r>
              <a:rPr lang="tr-TR" sz="3200" dirty="0" smtClean="0">
                <a:solidFill>
                  <a:srgbClr val="FFFF00"/>
                </a:solidFill>
              </a:rPr>
              <a:t>ve sınav </a:t>
            </a:r>
            <a:r>
              <a:rPr lang="tr-TR" sz="3200" dirty="0">
                <a:solidFill>
                  <a:srgbClr val="FFFF00"/>
                </a:solidFill>
              </a:rPr>
              <a:t>ücretinin ödenmesinin mümkün olmadığına,</a:t>
            </a:r>
          </a:p>
          <a:p>
            <a:endParaRPr lang="tr-TR" dirty="0"/>
          </a:p>
        </p:txBody>
      </p:sp>
    </p:spTree>
    <p:extLst>
      <p:ext uri="{BB962C8B-B14F-4D97-AF65-F5344CB8AC3E}">
        <p14:creationId xmlns:p14="http://schemas.microsoft.com/office/powerpoint/2010/main" val="3914622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692696"/>
            <a:ext cx="8229600" cy="1143000"/>
          </a:xfrm>
        </p:spPr>
        <p:txBody>
          <a:bodyPr>
            <a:normAutofit fontScale="90000"/>
          </a:bodyPr>
          <a:lstStyle/>
          <a:p>
            <a:pPr marL="274320" lvl="0" indent="-274320">
              <a:spcBef>
                <a:spcPct val="20000"/>
              </a:spcBef>
              <a:buClr>
                <a:srgbClr val="0BD0D9"/>
              </a:buClr>
              <a:buSzPct val="95000"/>
              <a:buFont typeface="Wingdings 2"/>
              <a:buChar char=""/>
            </a:pPr>
            <a:r>
              <a:rPr lang="tr-TR" sz="2400" dirty="0">
                <a:solidFill>
                  <a:schemeClr val="accent4"/>
                </a:solidFill>
                <a:latin typeface="Constantia"/>
                <a:ea typeface="+mn-ea"/>
                <a:cs typeface="+mn-cs"/>
              </a:rPr>
              <a:t>Gaziantep </a:t>
            </a:r>
            <a:r>
              <a:rPr lang="tr-TR" sz="2400" dirty="0" smtClean="0">
                <a:solidFill>
                  <a:schemeClr val="accent4"/>
                </a:solidFill>
                <a:latin typeface="Constantia"/>
                <a:ea typeface="+mn-ea"/>
                <a:cs typeface="+mn-cs"/>
              </a:rPr>
              <a:t>Üniversitesi</a:t>
            </a:r>
            <a:br>
              <a:rPr lang="tr-TR" sz="2400" dirty="0" smtClean="0">
                <a:solidFill>
                  <a:schemeClr val="accent4"/>
                </a:solidFill>
                <a:latin typeface="Constantia"/>
                <a:ea typeface="+mn-ea"/>
                <a:cs typeface="+mn-cs"/>
              </a:rPr>
            </a:br>
            <a:r>
              <a:rPr lang="tr-TR" sz="2200" dirty="0">
                <a:solidFill>
                  <a:schemeClr val="accent4"/>
                </a:solidFill>
                <a:latin typeface="Constantia"/>
                <a:ea typeface="+mn-ea"/>
                <a:cs typeface="+mn-cs"/>
              </a:rPr>
              <a:t>Kararın Çeşidi : 1.Daire Kararı </a:t>
            </a:r>
            <a:br>
              <a:rPr lang="tr-TR" sz="2200" dirty="0">
                <a:solidFill>
                  <a:schemeClr val="accent4"/>
                </a:solidFill>
                <a:latin typeface="Constantia"/>
                <a:ea typeface="+mn-ea"/>
                <a:cs typeface="+mn-cs"/>
              </a:rPr>
            </a:br>
            <a:r>
              <a:rPr lang="tr-TR" sz="2200" dirty="0">
                <a:solidFill>
                  <a:schemeClr val="accent4"/>
                </a:solidFill>
                <a:latin typeface="Constantia"/>
                <a:ea typeface="+mn-ea"/>
                <a:cs typeface="+mn-cs"/>
              </a:rPr>
              <a:t>Kararın Konusu: Personel Mevzuatı ile İlgili Kararlar </a:t>
            </a:r>
            <a:br>
              <a:rPr lang="tr-TR" sz="2200" dirty="0">
                <a:solidFill>
                  <a:schemeClr val="accent4"/>
                </a:solidFill>
                <a:latin typeface="Constantia"/>
                <a:ea typeface="+mn-ea"/>
                <a:cs typeface="+mn-cs"/>
              </a:rPr>
            </a:br>
            <a:r>
              <a:rPr lang="tr-TR" sz="2200" dirty="0">
                <a:solidFill>
                  <a:schemeClr val="accent4"/>
                </a:solidFill>
                <a:latin typeface="Constantia"/>
                <a:ea typeface="+mn-ea"/>
                <a:cs typeface="+mn-cs"/>
              </a:rPr>
              <a:t>Kararın Numarası : 8907 </a:t>
            </a:r>
            <a:br>
              <a:rPr lang="tr-TR" sz="2200" dirty="0">
                <a:solidFill>
                  <a:schemeClr val="accent4"/>
                </a:solidFill>
                <a:latin typeface="Constantia"/>
                <a:ea typeface="+mn-ea"/>
                <a:cs typeface="+mn-cs"/>
              </a:rPr>
            </a:br>
            <a:r>
              <a:rPr lang="tr-TR" sz="2200" dirty="0">
                <a:solidFill>
                  <a:schemeClr val="accent4"/>
                </a:solidFill>
                <a:latin typeface="Constantia"/>
                <a:ea typeface="+mn-ea"/>
                <a:cs typeface="+mn-cs"/>
              </a:rPr>
              <a:t>Kararın Tarihi : 25.04.2006 </a:t>
            </a:r>
            <a:r>
              <a:rPr lang="tr-TR" sz="2200" dirty="0">
                <a:solidFill>
                  <a:prstClr val="white"/>
                </a:solidFill>
                <a:latin typeface="Constantia"/>
                <a:ea typeface="+mn-ea"/>
                <a:cs typeface="+mn-cs"/>
              </a:rPr>
              <a:t/>
            </a:r>
            <a:br>
              <a:rPr lang="tr-TR" sz="2200" dirty="0">
                <a:solidFill>
                  <a:prstClr val="white"/>
                </a:solidFill>
                <a:latin typeface="Constantia"/>
                <a:ea typeface="+mn-ea"/>
                <a:cs typeface="+mn-cs"/>
              </a:rPr>
            </a:br>
            <a:endParaRPr lang="tr-TR" sz="2200" dirty="0">
              <a:solidFill>
                <a:schemeClr val="accent4"/>
              </a:solidFill>
            </a:endParaRPr>
          </a:p>
        </p:txBody>
      </p:sp>
      <p:sp>
        <p:nvSpPr>
          <p:cNvPr id="3" name="İçerik Yer Tutucusu 2"/>
          <p:cNvSpPr>
            <a:spLocks noGrp="1"/>
          </p:cNvSpPr>
          <p:nvPr>
            <p:ph idx="1"/>
          </p:nvPr>
        </p:nvSpPr>
        <p:spPr>
          <a:xfrm>
            <a:off x="410882" y="1628800"/>
            <a:ext cx="8229600" cy="4824536"/>
          </a:xfrm>
        </p:spPr>
        <p:txBody>
          <a:bodyPr>
            <a:normAutofit fontScale="55000" lnSpcReduction="20000"/>
          </a:bodyPr>
          <a:lstStyle/>
          <a:p>
            <a:endParaRPr lang="tr-TR" dirty="0"/>
          </a:p>
          <a:p>
            <a:endParaRPr lang="tr-TR" dirty="0"/>
          </a:p>
          <a:p>
            <a:r>
              <a:rPr lang="tr-TR" sz="3200" dirty="0"/>
              <a:t>2914 sayılı Yüksek Öğretim Personel Kanununun 11’inci ve 3843 sayılı Yükseköğretim Kurumlarında İkili Öğretim Yapılması Hakkında Kanunun 10’uncu maddesinde;</a:t>
            </a:r>
          </a:p>
          <a:p>
            <a:endParaRPr lang="tr-TR" sz="3200" dirty="0"/>
          </a:p>
          <a:p>
            <a:r>
              <a:rPr lang="tr-TR" sz="3200" dirty="0"/>
              <a:t>II. Öğretimde ders veren öğretim görevlilerinin verdikleri her ders için alacakları ücretler birer kat fazlası ile ve saat 17:00’den sonra verilmiş ise ayrıca %60 fazlası ile ödeneceği belirtilmiştir. 94/5593 Sayılı Bakanlar Kurulu Kararında ise II. öğretim için, ek ders ücretinden farklı olarak sınav ücretinin de birer kat fazlası ile ödeneceği belirtilmiştir. Fakat 2914 sayılı Yüksek Öğretim Kanununun 11’inci maddesinde normal çalışma günlerinde çalışma saatinin bitiminden ve saat 17:00’den sonra başlayan gece öğretimi ile hafta tatili, yarı yıl veya yaz tatillerinde yapılan öğretimde ek ders ücretleri %60 zamlı ödenir denmiş ve bu kısımda sınav ücretine değinilmemiştir</a:t>
            </a:r>
            <a:r>
              <a:rPr lang="tr-TR" dirty="0">
                <a:solidFill>
                  <a:srgbClr val="FFFF00"/>
                </a:solidFill>
              </a:rPr>
              <a:t>. </a:t>
            </a:r>
            <a:r>
              <a:rPr lang="tr-TR" sz="4400" dirty="0">
                <a:solidFill>
                  <a:srgbClr val="FFFF00"/>
                </a:solidFill>
              </a:rPr>
              <a:t>Bu nedenle II. öğretimde yapılan sınavlar için I. öğretimin iki katı kadar ücret ödenmesi gerekmekte olup, ayrıca %60 ilave artış yapılmasının mümkün olmadığına</a:t>
            </a:r>
            <a:r>
              <a:rPr lang="tr-TR" sz="3400" dirty="0">
                <a:solidFill>
                  <a:srgbClr val="FFFF00"/>
                </a:solidFill>
              </a:rPr>
              <a:t>,</a:t>
            </a:r>
          </a:p>
          <a:p>
            <a:endParaRPr lang="tr-TR" dirty="0"/>
          </a:p>
        </p:txBody>
      </p:sp>
    </p:spTree>
    <p:extLst>
      <p:ext uri="{BB962C8B-B14F-4D97-AF65-F5344CB8AC3E}">
        <p14:creationId xmlns:p14="http://schemas.microsoft.com/office/powerpoint/2010/main" val="3662207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3204" y="1227462"/>
            <a:ext cx="8229600" cy="1143000"/>
          </a:xfrm>
        </p:spPr>
        <p:txBody>
          <a:bodyPr/>
          <a:lstStyle/>
          <a:p>
            <a:pPr algn="ctr"/>
            <a:r>
              <a:rPr lang="tr-TR" dirty="0" smtClean="0"/>
              <a:t>TEŞEKKÜRLER</a:t>
            </a:r>
            <a:endParaRPr lang="tr-TR" dirty="0"/>
          </a:p>
        </p:txBody>
      </p:sp>
      <p:sp>
        <p:nvSpPr>
          <p:cNvPr id="3" name="İçerik Yer Tutucusu 2"/>
          <p:cNvSpPr>
            <a:spLocks noGrp="1"/>
          </p:cNvSpPr>
          <p:nvPr>
            <p:ph idx="1"/>
          </p:nvPr>
        </p:nvSpPr>
        <p:spPr>
          <a:xfrm>
            <a:off x="539552" y="2924944"/>
            <a:ext cx="8229600" cy="2861672"/>
          </a:xfrm>
        </p:spPr>
        <p:txBody>
          <a:bodyPr/>
          <a:lstStyle/>
          <a:p>
            <a:endParaRPr lang="tr-TR" dirty="0"/>
          </a:p>
          <a:p>
            <a:r>
              <a:rPr lang="tr-TR" dirty="0" smtClean="0"/>
              <a:t>Bursa Uludağ Üniversitesi İdari Mali İşler Daire Başkanlığı</a:t>
            </a:r>
          </a:p>
          <a:p>
            <a:endParaRPr lang="tr-TR" dirty="0"/>
          </a:p>
          <a:p>
            <a:pPr algn="r"/>
            <a:r>
              <a:rPr lang="tr-TR" dirty="0"/>
              <a:t>Sevilay AYBAKIR SÖNMEZ</a:t>
            </a:r>
          </a:p>
          <a:p>
            <a:endParaRPr lang="tr-TR" dirty="0"/>
          </a:p>
        </p:txBody>
      </p:sp>
    </p:spTree>
    <p:extLst>
      <p:ext uri="{BB962C8B-B14F-4D97-AF65-F5344CB8AC3E}">
        <p14:creationId xmlns:p14="http://schemas.microsoft.com/office/powerpoint/2010/main" val="361521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400" b="1" dirty="0">
                <a:solidFill>
                  <a:srgbClr val="10CF9B"/>
                </a:solidFill>
                <a:latin typeface="Times New Roman"/>
                <a:ea typeface="Times New Roman"/>
                <a:cs typeface="Times New Roman"/>
              </a:rPr>
              <a:t>DERS YÜKÜ TESPİTİ VE EK DERS ÜCRETİ ÖDEMELERİNDE UYULACAK ESASLAR</a:t>
            </a:r>
            <a:r>
              <a:rPr lang="tr-TR" sz="2900" b="1" dirty="0">
                <a:solidFill>
                  <a:srgbClr val="10CF9B"/>
                </a:solidFill>
                <a:latin typeface="Times New Roman"/>
                <a:ea typeface="Times New Roman"/>
                <a:cs typeface="Times New Roman"/>
              </a:rPr>
              <a:t/>
            </a:r>
            <a:br>
              <a:rPr lang="tr-TR" sz="2900" b="1" dirty="0">
                <a:solidFill>
                  <a:srgbClr val="10CF9B"/>
                </a:solidFill>
                <a:latin typeface="Times New Roman"/>
                <a:ea typeface="Times New Roman"/>
                <a:cs typeface="Times New Roman"/>
              </a:rPr>
            </a:br>
            <a:r>
              <a:rPr lang="tr-TR" sz="2900" b="1" dirty="0">
                <a:solidFill>
                  <a:srgbClr val="10CF9B"/>
                </a:solidFill>
                <a:latin typeface="Times New Roman"/>
                <a:ea typeface="Times New Roman"/>
                <a:cs typeface="Times New Roman"/>
              </a:rPr>
              <a:t>Madde </a:t>
            </a:r>
            <a:r>
              <a:rPr lang="tr-TR" sz="2900" b="1" dirty="0" smtClean="0">
                <a:solidFill>
                  <a:srgbClr val="10CF9B"/>
                </a:solidFill>
                <a:latin typeface="Times New Roman"/>
                <a:ea typeface="Times New Roman"/>
                <a:cs typeface="Times New Roman"/>
              </a:rPr>
              <a:t>1/c</a:t>
            </a:r>
            <a:endParaRPr lang="tr-TR" dirty="0"/>
          </a:p>
        </p:txBody>
      </p:sp>
      <p:sp>
        <p:nvSpPr>
          <p:cNvPr id="3" name="İçerik Yer Tutucusu 2"/>
          <p:cNvSpPr>
            <a:spLocks noGrp="1"/>
          </p:cNvSpPr>
          <p:nvPr>
            <p:ph idx="1"/>
          </p:nvPr>
        </p:nvSpPr>
        <p:spPr/>
        <p:txBody>
          <a:bodyPr>
            <a:normAutofit/>
          </a:bodyPr>
          <a:lstStyle/>
          <a:p>
            <a:pPr marL="0" indent="0">
              <a:buNone/>
            </a:pPr>
            <a:endParaRPr lang="tr-TR" dirty="0"/>
          </a:p>
          <a:p>
            <a:r>
              <a:rPr lang="tr-TR" dirty="0"/>
              <a:t>Rektör, dekan, enstitü ve yüksekokul müdürlüğü ile bölüm başkanlığına Yükseköğretim Kanunda belirtilen şekilde usulüne uygun olarak yapılan vekaleten görevlendirmeler haricinde </a:t>
            </a:r>
            <a:r>
              <a:rPr lang="tr-TR" dirty="0">
                <a:solidFill>
                  <a:srgbClr val="FFFF00"/>
                </a:solidFill>
              </a:rPr>
              <a:t>söz konusu görevlerin vekaleten yürütülmesi halinde ders yükü muafiyeti ve indirimi </a:t>
            </a:r>
            <a:r>
              <a:rPr lang="tr-TR" dirty="0" smtClean="0">
                <a:solidFill>
                  <a:srgbClr val="FFFF00"/>
                </a:solidFill>
              </a:rPr>
              <a:t>uygulanmaz.</a:t>
            </a:r>
            <a:endParaRPr lang="tr-TR" dirty="0">
              <a:solidFill>
                <a:srgbClr val="FFFF00"/>
              </a:solidFill>
            </a:endParaRPr>
          </a:p>
        </p:txBody>
      </p:sp>
    </p:spTree>
    <p:extLst>
      <p:ext uri="{BB962C8B-B14F-4D97-AF65-F5344CB8AC3E}">
        <p14:creationId xmlns:p14="http://schemas.microsoft.com/office/powerpoint/2010/main" val="3723699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a:solidFill>
                  <a:srgbClr val="10CF9B"/>
                </a:solidFill>
                <a:latin typeface="Times New Roman"/>
                <a:ea typeface="Times New Roman"/>
                <a:cs typeface="Times New Roman"/>
              </a:rPr>
              <a:t>DERS YÜKÜ TESPİTİ VE EK DERS ÜCRETİ ÖDEMELERİNDE UYULACAK ESASLAR</a:t>
            </a:r>
            <a:r>
              <a:rPr lang="tr-TR" sz="2600" b="1" dirty="0">
                <a:solidFill>
                  <a:srgbClr val="10CF9B"/>
                </a:solidFill>
                <a:latin typeface="Times New Roman"/>
                <a:ea typeface="Times New Roman"/>
                <a:cs typeface="Times New Roman"/>
              </a:rPr>
              <a:t/>
            </a:r>
            <a:br>
              <a:rPr lang="tr-TR" sz="2600" b="1" dirty="0">
                <a:solidFill>
                  <a:srgbClr val="10CF9B"/>
                </a:solidFill>
                <a:latin typeface="Times New Roman"/>
                <a:ea typeface="Times New Roman"/>
                <a:cs typeface="Times New Roman"/>
              </a:rPr>
            </a:br>
            <a:r>
              <a:rPr lang="tr-TR" sz="2600" b="1" dirty="0" smtClean="0">
                <a:solidFill>
                  <a:srgbClr val="10CF9B"/>
                </a:solidFill>
                <a:latin typeface="Times New Roman"/>
                <a:ea typeface="Times New Roman"/>
                <a:cs typeface="Times New Roman"/>
              </a:rPr>
              <a:t>Madde 5</a:t>
            </a:r>
            <a:endParaRPr lang="tr-TR" dirty="0"/>
          </a:p>
        </p:txBody>
      </p:sp>
      <p:sp>
        <p:nvSpPr>
          <p:cNvPr id="3" name="İçerik Yer Tutucusu 2"/>
          <p:cNvSpPr>
            <a:spLocks noGrp="1"/>
          </p:cNvSpPr>
          <p:nvPr>
            <p:ph idx="1"/>
          </p:nvPr>
        </p:nvSpPr>
        <p:spPr/>
        <p:txBody>
          <a:bodyPr>
            <a:normAutofit lnSpcReduction="10000"/>
          </a:bodyPr>
          <a:lstStyle/>
          <a:p>
            <a:r>
              <a:rPr lang="tr-TR" dirty="0" smtClean="0"/>
              <a:t>……….ders </a:t>
            </a:r>
            <a:r>
              <a:rPr lang="tr-TR" dirty="0"/>
              <a:t>yüklerinin tamamlanmasında ve ek ders ücretlerinin hesaplanmasında; </a:t>
            </a:r>
            <a:r>
              <a:rPr lang="tr-TR" dirty="0">
                <a:solidFill>
                  <a:srgbClr val="FFFF00"/>
                </a:solidFill>
              </a:rPr>
              <a:t>sırasıyla</a:t>
            </a:r>
            <a:r>
              <a:rPr lang="tr-TR" dirty="0"/>
              <a:t> bağlı bulundukları fakülte veya yüksekokulda normal örgün öğretimde verdikleri ders ve diğer faaliyetler ile görevlendirildikleri yükseköğretim kurumlarında normal örgün öğretimde verdikleri ders ve diğer </a:t>
            </a:r>
            <a:r>
              <a:rPr lang="tr-TR" dirty="0" smtClean="0"/>
              <a:t>faaliyetler, </a:t>
            </a:r>
            <a:r>
              <a:rPr lang="tr-TR" dirty="0"/>
              <a:t>daha sonra bağlı bulundukları fakülte veya yüksekokulda ikinci öğretimde verdikleri ders ve diğer faaliyetler ile görevlendirildikleri yükseköğretim kurumlarında ikinci öğretimde verdikleri ders ve faaliyetler dikkate alınır.</a:t>
            </a:r>
          </a:p>
          <a:p>
            <a:endParaRPr lang="tr-TR" dirty="0"/>
          </a:p>
          <a:p>
            <a:endParaRPr lang="tr-TR" dirty="0"/>
          </a:p>
          <a:p>
            <a:endParaRPr lang="tr-TR" dirty="0"/>
          </a:p>
        </p:txBody>
      </p:sp>
    </p:spTree>
    <p:extLst>
      <p:ext uri="{BB962C8B-B14F-4D97-AF65-F5344CB8AC3E}">
        <p14:creationId xmlns:p14="http://schemas.microsoft.com/office/powerpoint/2010/main" val="1425716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a:solidFill>
                  <a:srgbClr val="10CF9B"/>
                </a:solidFill>
                <a:latin typeface="Times New Roman"/>
                <a:ea typeface="Times New Roman"/>
                <a:cs typeface="Times New Roman"/>
              </a:rPr>
              <a:t>DERS YÜKÜ TESPİTİ VE EK DERS ÜCRETİ ÖDEMELERİNDE UYULACAK ESASLAR</a:t>
            </a:r>
            <a:r>
              <a:rPr lang="tr-TR" sz="2600" b="1" dirty="0">
                <a:solidFill>
                  <a:srgbClr val="10CF9B"/>
                </a:solidFill>
                <a:latin typeface="Times New Roman"/>
                <a:ea typeface="Times New Roman"/>
                <a:cs typeface="Times New Roman"/>
              </a:rPr>
              <a:t/>
            </a:r>
            <a:br>
              <a:rPr lang="tr-TR" sz="2600" b="1" dirty="0">
                <a:solidFill>
                  <a:srgbClr val="10CF9B"/>
                </a:solidFill>
                <a:latin typeface="Times New Roman"/>
                <a:ea typeface="Times New Roman"/>
                <a:cs typeface="Times New Roman"/>
              </a:rPr>
            </a:br>
            <a:r>
              <a:rPr lang="tr-TR" sz="2600" b="1" dirty="0">
                <a:solidFill>
                  <a:srgbClr val="10CF9B"/>
                </a:solidFill>
                <a:latin typeface="Times New Roman"/>
                <a:ea typeface="Times New Roman"/>
                <a:cs typeface="Times New Roman"/>
              </a:rPr>
              <a:t>Madde </a:t>
            </a:r>
            <a:r>
              <a:rPr lang="tr-TR" sz="2600" b="1" dirty="0" smtClean="0">
                <a:solidFill>
                  <a:srgbClr val="10CF9B"/>
                </a:solidFill>
                <a:latin typeface="Times New Roman"/>
                <a:ea typeface="Times New Roman"/>
                <a:cs typeface="Times New Roman"/>
              </a:rPr>
              <a:t>2</a:t>
            </a:r>
            <a:endParaRPr lang="tr-TR" dirty="0"/>
          </a:p>
        </p:txBody>
      </p:sp>
      <p:sp>
        <p:nvSpPr>
          <p:cNvPr id="3" name="İçerik Yer Tutucusu 2"/>
          <p:cNvSpPr>
            <a:spLocks noGrp="1"/>
          </p:cNvSpPr>
          <p:nvPr>
            <p:ph idx="1"/>
          </p:nvPr>
        </p:nvSpPr>
        <p:spPr/>
        <p:txBody>
          <a:bodyPr>
            <a:normAutofit/>
          </a:bodyPr>
          <a:lstStyle/>
          <a:p>
            <a:r>
              <a:rPr lang="tr-TR" sz="2800" dirty="0">
                <a:latin typeface="Times New Roman"/>
                <a:ea typeface="Times New Roman"/>
              </a:rPr>
              <a:t>Öğretim elemanın eğitim - öğretim faaliyetleri </a:t>
            </a:r>
            <a:r>
              <a:rPr lang="tr-TR" sz="2800" dirty="0">
                <a:solidFill>
                  <a:srgbClr val="FFFF00"/>
                </a:solidFill>
                <a:latin typeface="Times New Roman"/>
                <a:ea typeface="Times New Roman"/>
              </a:rPr>
              <a:t>teorik dersler ve diğer faaliyetler </a:t>
            </a:r>
            <a:r>
              <a:rPr lang="tr-TR" sz="2800" dirty="0">
                <a:latin typeface="Times New Roman"/>
                <a:ea typeface="Times New Roman"/>
              </a:rPr>
              <a:t>olmak üzere iki grupta toplanır</a:t>
            </a:r>
            <a:r>
              <a:rPr lang="tr-TR" sz="2800" dirty="0" smtClean="0">
                <a:latin typeface="Times New Roman"/>
                <a:ea typeface="Times New Roman"/>
              </a:rPr>
              <a:t>.</a:t>
            </a:r>
          </a:p>
          <a:p>
            <a:pPr indent="449580" algn="just">
              <a:lnSpc>
                <a:spcPct val="115000"/>
              </a:lnSpc>
              <a:spcAft>
                <a:spcPts val="0"/>
              </a:spcAft>
            </a:pPr>
            <a:r>
              <a:rPr lang="tr-TR" sz="2800" dirty="0" smtClean="0">
                <a:latin typeface="Times New Roman"/>
                <a:ea typeface="Times New Roman"/>
                <a:cs typeface="Times New Roman"/>
              </a:rPr>
              <a:t>………..bazı </a:t>
            </a:r>
            <a:r>
              <a:rPr lang="tr-TR" sz="2800" dirty="0">
                <a:latin typeface="Times New Roman"/>
                <a:ea typeface="Times New Roman"/>
                <a:cs typeface="Times New Roman"/>
              </a:rPr>
              <a:t>derslerin hem teorik hem de uygulama bileşeni bulunabileceğinden derslerin içerikleri ve </a:t>
            </a:r>
            <a:r>
              <a:rPr lang="tr-TR" sz="2800" dirty="0">
                <a:solidFill>
                  <a:srgbClr val="FFFF00"/>
                </a:solidFill>
                <a:latin typeface="Times New Roman"/>
                <a:ea typeface="Times New Roman"/>
                <a:cs typeface="Times New Roman"/>
              </a:rPr>
              <a:t>teorik/uygulama bileşenleri üniversite senatolarınca belirlenir </a:t>
            </a:r>
            <a:r>
              <a:rPr lang="tr-TR" sz="2800" dirty="0">
                <a:latin typeface="Times New Roman"/>
                <a:ea typeface="Times New Roman"/>
                <a:cs typeface="Times New Roman"/>
              </a:rPr>
              <a:t>ve üniversite kataloglarında duyurulur.</a:t>
            </a:r>
            <a:endParaRPr lang="tr-TR" sz="2400" dirty="0">
              <a:latin typeface="Calibri"/>
              <a:ea typeface="Calibri"/>
              <a:cs typeface="Times New Roman"/>
            </a:endParaRPr>
          </a:p>
          <a:p>
            <a:endParaRPr lang="tr-TR" dirty="0"/>
          </a:p>
        </p:txBody>
      </p:sp>
    </p:spTree>
    <p:extLst>
      <p:ext uri="{BB962C8B-B14F-4D97-AF65-F5344CB8AC3E}">
        <p14:creationId xmlns:p14="http://schemas.microsoft.com/office/powerpoint/2010/main" val="1094005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4710</TotalTime>
  <Words>3764</Words>
  <Application>Microsoft Office PowerPoint</Application>
  <PresentationFormat>Ekran Gösterisi (4:3)</PresentationFormat>
  <Paragraphs>401</Paragraphs>
  <Slides>69</Slides>
  <Notes>1</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69</vt:i4>
      </vt:variant>
    </vt:vector>
  </HeadingPairs>
  <TitlesOfParts>
    <vt:vector size="79" baseType="lpstr">
      <vt:lpstr>Arial Unicode MS</vt:lpstr>
      <vt:lpstr>Arial</vt:lpstr>
      <vt:lpstr>Calibri</vt:lpstr>
      <vt:lpstr>Cambria</vt:lpstr>
      <vt:lpstr>Constantia</vt:lpstr>
      <vt:lpstr>Times New Roman</vt:lpstr>
      <vt:lpstr>Verdana</vt:lpstr>
      <vt:lpstr>Wingdings</vt:lpstr>
      <vt:lpstr>Wingdings 2</vt:lpstr>
      <vt:lpstr>Akış</vt:lpstr>
      <vt:lpstr>AKADEMİK PERSONEL EK DERS ÖDEMELERİ</vt:lpstr>
      <vt:lpstr>İLGİLİ MEVZUATLAR</vt:lpstr>
      <vt:lpstr>İLGİLİ MEVZUATLAR</vt:lpstr>
      <vt:lpstr>2547 sayılı Yüksek Öğretim Kanunu  Madde :3</vt:lpstr>
      <vt:lpstr>DERS YÜKÜ TESPİTİ VE EK DERS ÜCRETİ ÖDEMELERİNDE UYULACAK ESASLAR Madde 1/a</vt:lpstr>
      <vt:lpstr>2547 sayılı Yüksek Öğretim Kanunu  Madde :36/5</vt:lpstr>
      <vt:lpstr>DERS YÜKÜ TESPİTİ VE EK DERS ÜCRETİ ÖDEMELERİNDE UYULACAK ESASLAR Madde 1/c</vt:lpstr>
      <vt:lpstr>DERS YÜKÜ TESPİTİ VE EK DERS ÜCRETİ ÖDEMELERİNDE UYULACAK ESASLAR Madde 5</vt:lpstr>
      <vt:lpstr>DERS YÜKÜ TESPİTİ VE EK DERS ÜCRETİ ÖDEMELERİNDE UYULACAK ESASLAR Madde 2</vt:lpstr>
      <vt:lpstr>DERS YÜKÜ TESPİTİ VE EK DERS ÜCRETİ ÖDEMELERİNDE UYULACAK ESASLAR Madde 2/a</vt:lpstr>
      <vt:lpstr>DERS YÜKÜ TESPİTİ VE EK DERS ÜCRETİ ÖDEMELERİNDE UYULACAK ESASLAR Madde 2/a</vt:lpstr>
      <vt:lpstr>DERS YÜKÜ TESPİTİ VE EK DERS ÜCRETİ ÖDEMELERİNDE UYULACAK ESASLAR Madde 2/a</vt:lpstr>
      <vt:lpstr>DERS YÜKÜ TESPİTİ VE EK DERS ÜCRETİ ÖDEMELERİNDE UYULACAK ESASLAR Madde 2/b</vt:lpstr>
      <vt:lpstr>DERS YÜKÜ TESPİTİ VE EK DERS ÜCRETİ ÖDEMELERİNDE UYULACAK ESASLAR Madde 2/b</vt:lpstr>
      <vt:lpstr>DERS YÜKÜ TESPİTİ VE EK DERS ÜCRETİ ÖDEMELERİNDE UYULACAK ESASLAR  Madde3/a</vt:lpstr>
      <vt:lpstr>DERS YÜKÜ TESPİTİ VE EK DERS ÜCRETİ ÖDEMELERİNDE UYULACAK ESASLAR Madde 2/b-3</vt:lpstr>
      <vt:lpstr>2914 Sayılı Yüksek Öğretim Personel Kanunu Madde 11 </vt:lpstr>
      <vt:lpstr>İKİNCİ ÖĞRETİM </vt:lpstr>
      <vt:lpstr>İKİNCİ ÖĞRETİM</vt:lpstr>
      <vt:lpstr>İKİNCİ ÖĞRETİM</vt:lpstr>
      <vt:lpstr>PowerPoint Sunusu</vt:lpstr>
      <vt:lpstr>İKİNCİ ÖĞRETİM</vt:lpstr>
      <vt:lpstr>TEZSİZ YÜKSEK LİSANS PROGRAMI</vt:lpstr>
      <vt:lpstr>PowerPoint Sunusu</vt:lpstr>
      <vt:lpstr>           YAZ OKULLARI PROGRAMLARI UYGULAMA ESAS VE USULLERİ   Madde 4 /m </vt:lpstr>
      <vt:lpstr>YAZ OKULLARI PROGRAMLARI UYGULAMA ESAS VE USULLERİ   Madde 4/j</vt:lpstr>
      <vt:lpstr> YAZ OKULLARI PROGRAMLARI UYGULAMA ESAS VE USULLERİ   Madde 4 k</vt:lpstr>
      <vt:lpstr>YAZ OKULLARI PROGRAMLARI UYGULAMA ESAS VE USULLERİ   Madde 4 k</vt:lpstr>
      <vt:lpstr>YAZ OKULLARI PROGRAMLARI UYGULAMA ESAS VE USULLERİ   Madde 4 k</vt:lpstr>
      <vt:lpstr>ULUDAĞ ÜNİVERSİTESİ ÖNLİSANS VE LİSANS YAZ ÖĞRETİMİ YÖNETMELİĞİ </vt:lpstr>
      <vt:lpstr>ULUDAĞ ÜNİVERSİTESİ ÖNLİSANS VE LİSANS YAZ ÖĞRETİMİ YÖNETMELİĞİ</vt:lpstr>
      <vt:lpstr>                                     TELAFİLER DERS YÜKÜ TESPİTİ VE EK DERS ÜCRETİ ÖDEMELERİNDE UYULACAK ESASLAR (Madde 3/g)</vt:lpstr>
      <vt:lpstr>                                     TELAFİLER DERS YÜKÜ TESPİTİ VE EK DERS ÜCRETİ ÖDEMELERİNDE UYULACAK ESASLAR (Madde 3/g)</vt:lpstr>
      <vt:lpstr>DERS YÜKÜ TESPİTİ VE EK DERS ÜCRETİ ÖDEMELERİNDE UYULACAK ESASLAR Madde 3/d</vt:lpstr>
      <vt:lpstr>PowerPoint Sunusu</vt:lpstr>
      <vt:lpstr>Yükseköğretim Kanunu ve Yükseköğretim Personel Kanunu Genel Tebliği (Seri No : 16)</vt:lpstr>
      <vt:lpstr>DERS YÜKÜ TESPİTİ VE EK DERS ÜCRETİ ÖDEMELERİNDE UYULACAK ESASLAR Madde 3/e</vt:lpstr>
      <vt:lpstr>YÜKSEKÖĞRETİM KANUNU VE YÜKSEKÖĞRETİM PERSONEL KANUNU GENEL TEBLİĞİ ( SERİ NO: 17 ) </vt:lpstr>
      <vt:lpstr>     YÜKSEKÖĞRETİM KANUNU VE YÜKSEKÖĞRETİM PERSONEL KANUNU GENEL TEBLİĞİ ( SERİ NO: 17 )</vt:lpstr>
      <vt:lpstr>YÜKSEKÖĞRETİM KANUNU VE YÜKSEKÖĞRETİM PERSONEL KANUNU GENEL TEBLİĞİ ( SERİ NO: 17 )</vt:lpstr>
      <vt:lpstr>PowerPoint Sunusu</vt:lpstr>
      <vt:lpstr>DERS YÜKÜ TESPİTİ VE EK DERS ÜCRETİ ÖDEMELERİNDE UYULACAK ESASLAR</vt:lpstr>
      <vt:lpstr>2914 Sayılı Yüksek Öğretim Personel Kanunu Madde 11 </vt:lpstr>
      <vt:lpstr>DERS YÜKÜ TESPİTİ VE EK DERS ÜCRETİ ÖDEMELERİNDE UYULACAK ESASLAR Madde 3/b</vt:lpstr>
      <vt:lpstr>2914 Sayılı Yüksek Öğretim Personel Kanunu Madde 11/3 </vt:lpstr>
      <vt:lpstr>SINAV ÜCRETİ KATSAYILARI</vt:lpstr>
      <vt:lpstr>DERS YÜKÜ TESPİTİ VE EK DERS ÜCRETİ ÖDEMELERİNDE UYULACAK ESASLAR Madde :4</vt:lpstr>
      <vt:lpstr>M.B. BÜMKO 17.08.1994 tarih ve 18303 sayılı görüş yazısı  </vt:lpstr>
      <vt:lpstr>M.B. BÜMKO 07.10.1999 tarih ve 19704 sayılı görüş yazısı*** </vt:lpstr>
      <vt:lpstr>Maliye Bakanlığı (BÜMKO) 03.06.1996 tarih ve 9540 sayılı görüş yazısı</vt:lpstr>
      <vt:lpstr>PowerPoint Sunusu</vt:lpstr>
      <vt:lpstr>2547 sayılı Yüksek Öğretim Kanunu  Madde 40/a</vt:lpstr>
      <vt:lpstr>2547 sayılı Yüksek Öğretim Kanunu  Madde 40/d</vt:lpstr>
      <vt:lpstr>2547 sayılı Yüksek Öğretim Kanunu  Madde 31</vt:lpstr>
      <vt:lpstr>PowerPoint Sunusu</vt:lpstr>
      <vt:lpstr>PowerPoint Sunusu</vt:lpstr>
      <vt:lpstr>PowerPoint Sunusu</vt:lpstr>
      <vt:lpstr>PowerPoint Sunusu</vt:lpstr>
      <vt:lpstr>PowerPoint Sunusu</vt:lpstr>
      <vt:lpstr>      SAYIŞTAY KARARLARI  </vt:lpstr>
      <vt:lpstr>    Kararın Çeşidi : 4.Daire Kararı  Kararın Numarası : 29125   Kararın Tarihi : 12.02.2001  Kütahya Dumlupınar Üniversitesi</vt:lpstr>
      <vt:lpstr>    Kararın Çeşidi : 5.Daire Kararı Kararın Numarası : 10590  Kararın Tarihi : 19.08.2004 Niğde Üniversitesi Bütçe Dairesi Başkanlığı 2002 </vt:lpstr>
      <vt:lpstr>Gaziantep Üniversitesi Bütçe -2000 </vt:lpstr>
      <vt:lpstr>              Kararın Çeşidi : 6.Daire Kararı  Kararın Konusu: Personel Mevzuatı ile İlgili Kararlar  Kararın Numarası : 10203  Kararın Tarihi : 22.02.2001  Karadeniz Teknik Üniversitesi</vt:lpstr>
      <vt:lpstr>Manisa Celal Bayar Üniversitesi -1999 Kararın Çeşidi : 7.Daire Kararı  Kararın Konusu: Personel Mevzuatı ile İlgili Kararlar  Kararın Numarası : 8986  Kararın Tarihi : 19.03.2002  </vt:lpstr>
      <vt:lpstr> Selçuk Üniversitesi Kararın Çeşidi : 1.Daire Kararı  Kararın Konusu: Personel Mevzuatı ile İlgili Kararlar  Kararın Numarası : 7189  Kararın Tarihi : 13.02.2001  </vt:lpstr>
      <vt:lpstr>19 Mayıs Üniversitesi Kararın Çeşidi : 2.Daire Kararı  Kararın Konusu: Personel Mevzuatı ile İlgili Kararlar  Kararın Numarası : 32214  Kararın Tarihi : 23.03.1999  </vt:lpstr>
      <vt:lpstr>Gaziantep Üniversitesi Kararın Çeşidi : 1.Daire Kararı  Kararın Konusu: Personel Mevzuatı ile İlgili Kararlar  Kararın Numarası : 8907  Kararın Tarihi : 25.04.2006  </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AKADEMİK PERSONEL EK DERS ÖDEMELERİ</dc:title>
  <dc:creator>Ertuğrul</dc:creator>
  <cp:lastModifiedBy>Fatih Sönmez</cp:lastModifiedBy>
  <cp:revision>266</cp:revision>
  <dcterms:created xsi:type="dcterms:W3CDTF">2014-04-11T12:02:36Z</dcterms:created>
  <dcterms:modified xsi:type="dcterms:W3CDTF">2026-02-17T18:52:05Z</dcterms:modified>
</cp:coreProperties>
</file>